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6" r:id="rId2"/>
    <p:sldMasterId id="2147483713" r:id="rId3"/>
  </p:sldMasterIdLst>
  <p:notesMasterIdLst>
    <p:notesMasterId r:id="rId29"/>
  </p:notesMasterIdLst>
  <p:sldIdLst>
    <p:sldId id="294" r:id="rId4"/>
    <p:sldId id="257" r:id="rId5"/>
    <p:sldId id="291" r:id="rId6"/>
    <p:sldId id="293" r:id="rId7"/>
    <p:sldId id="292" r:id="rId8"/>
    <p:sldId id="260" r:id="rId9"/>
    <p:sldId id="262" r:id="rId10"/>
    <p:sldId id="267" r:id="rId11"/>
    <p:sldId id="268" r:id="rId12"/>
    <p:sldId id="272" r:id="rId13"/>
    <p:sldId id="276" r:id="rId14"/>
    <p:sldId id="273" r:id="rId15"/>
    <p:sldId id="266" r:id="rId16"/>
    <p:sldId id="264" r:id="rId17"/>
    <p:sldId id="275" r:id="rId18"/>
    <p:sldId id="284" r:id="rId19"/>
    <p:sldId id="290" r:id="rId20"/>
    <p:sldId id="487" r:id="rId21"/>
    <p:sldId id="489" r:id="rId22"/>
    <p:sldId id="486" r:id="rId23"/>
    <p:sldId id="463" r:id="rId24"/>
    <p:sldId id="479" r:id="rId25"/>
    <p:sldId id="286" r:id="rId26"/>
    <p:sldId id="288" r:id="rId27"/>
    <p:sldId id="28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1EFD93A-2600-DCFE-F5F7-BB9AF5559D49}" name="Bickerstaff Heath Delgado Acosta" initials="BHDA" userId="Bickerstaff Heath Delgado Acosta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FF646E-B78A-45F2-BD51-24F0747357E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7EB698-033A-498E-BB73-20C39B6F8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12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7EB698-033A-498E-BB73-20C39B6F8E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09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97F1A-C963-2877-9105-D047974FC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312BA3-EBE4-A1F9-E289-5266C562BA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9902BF-C621-3FDB-4743-CE0AF729B9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FB75FE-680F-0FD7-D703-CC4DA1E3447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4F900-6B59-4258-AEC4-8156FBE16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188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605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5977A-43F1-1891-8F89-539319190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48C42ED-F57B-2978-C5CE-AD7C92E16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6E1513-E482-42E8-1012-ED894DFCE9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41BB0-0A94-08A0-9A3D-05577AD727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4F900-6B59-4258-AEC4-8156FBE16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188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392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13AA8-5264-1081-46E3-0E73B7551C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81C5A3-5468-32B3-01AF-6BFDB34891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6B6EFB-FEEE-9FD3-4109-8E2BBFC5E7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D99E0C-07BB-F45E-F0C3-7BC4360E2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188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C4F900-6B59-4258-AEC4-8156FBE16A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1882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01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4708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98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31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2"/>
          <p:cNvSpPr>
            <a:spLocks noGrp="1"/>
          </p:cNvSpPr>
          <p:nvPr>
            <p:ph type="dt" sz="half" idx="13"/>
          </p:nvPr>
        </p:nvSpPr>
        <p:spPr bwMode="gray">
          <a:xfrm>
            <a:off x="334432" y="5940698"/>
            <a:ext cx="5760000" cy="215443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35" smtClean="0">
                <a:solidFill>
                  <a:srgbClr val="9B9B9B"/>
                </a:solidFill>
              </a:defRPr>
            </a:lvl1pPr>
          </a:lstStyle>
          <a:p>
            <a:pPr>
              <a:spcBef>
                <a:spcPts val="1179"/>
              </a:spcBef>
            </a:pPr>
            <a:r>
              <a:rPr lang="en-US"/>
              <a:t>August 1, 2013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32727" y="2351614"/>
            <a:ext cx="9600000" cy="900000"/>
          </a:xfrm>
        </p:spPr>
        <p:txBody>
          <a:bodyPr>
            <a:noAutofit/>
          </a:bodyPr>
          <a:lstStyle>
            <a:lvl1pPr algn="l">
              <a:defRPr sz="2823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32727" y="3315631"/>
            <a:ext cx="9600000" cy="6480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765">
                <a:solidFill>
                  <a:srgbClr val="656A6F"/>
                </a:solidFill>
              </a:defRPr>
            </a:lvl1pPr>
            <a:lvl2pPr marL="44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1" hasCustomPrompt="1"/>
          </p:nvPr>
        </p:nvSpPr>
        <p:spPr bwMode="gray">
          <a:xfrm>
            <a:off x="332728" y="5085184"/>
            <a:ext cx="5760000" cy="216000"/>
          </a:xfrm>
        </p:spPr>
        <p:txBody>
          <a:bodyPr>
            <a:noAutofit/>
          </a:bodyPr>
          <a:lstStyle>
            <a:lvl1pPr algn="l">
              <a:defRPr>
                <a:solidFill>
                  <a:srgbClr val="9B9B9B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noProof="0"/>
              <a:t>Insert Client Name</a:t>
            </a:r>
          </a:p>
        </p:txBody>
      </p:sp>
      <p:sp>
        <p:nvSpPr>
          <p:cNvPr id="11" name="Rectangle 10"/>
          <p:cNvSpPr/>
          <p:nvPr/>
        </p:nvSpPr>
        <p:spPr bwMode="gray">
          <a:xfrm rot="16200000">
            <a:off x="5969313" y="-5969311"/>
            <a:ext cx="253377" cy="121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38" tIns="44919" rIns="89838" bIns="44919" rtlCol="0" anchor="ctr"/>
          <a:lstStyle/>
          <a:p>
            <a:pPr algn="ctr"/>
            <a:endParaRPr lang="en-US" sz="1765" noProof="0" dirty="0"/>
          </a:p>
        </p:txBody>
      </p:sp>
      <p:sp>
        <p:nvSpPr>
          <p:cNvPr id="24" name="Rectangle 23"/>
          <p:cNvSpPr/>
          <p:nvPr userDrawn="1"/>
        </p:nvSpPr>
        <p:spPr bwMode="gray">
          <a:xfrm>
            <a:off x="0" y="1281914"/>
            <a:ext cx="12192000" cy="817201"/>
          </a:xfrm>
          <a:prstGeom prst="rect">
            <a:avLst/>
          </a:prstGeom>
          <a:gradFill flip="none" rotWithShape="1">
            <a:gsLst>
              <a:gs pos="37000">
                <a:srgbClr val="003E28"/>
              </a:gs>
              <a:gs pos="98000">
                <a:srgbClr val="3CA667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838" tIns="44919" rIns="89838" bIns="449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65" noProof="0" dirty="0"/>
          </a:p>
        </p:txBody>
      </p:sp>
      <p:cxnSp>
        <p:nvCxnSpPr>
          <p:cNvPr id="27" name="Straight Connector 26"/>
          <p:cNvCxnSpPr/>
          <p:nvPr userDrawn="1"/>
        </p:nvCxnSpPr>
        <p:spPr bwMode="gray">
          <a:xfrm>
            <a:off x="143935" y="1176164"/>
            <a:ext cx="11904133" cy="0"/>
          </a:xfrm>
          <a:prstGeom prst="line">
            <a:avLst/>
          </a:prstGeom>
          <a:ln w="38100">
            <a:solidFill>
              <a:srgbClr val="656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 userDrawn="1"/>
        </p:nvSpPr>
        <p:spPr bwMode="gray">
          <a:xfrm>
            <a:off x="0" y="2095501"/>
            <a:ext cx="12192000" cy="8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38" tIns="44919" rIns="89838" bIns="44919" rtlCol="0" anchor="ctr"/>
          <a:lstStyle/>
          <a:p>
            <a:pPr algn="ctr"/>
            <a:endParaRPr lang="en-US" sz="1765" noProof="0" dirty="0"/>
          </a:p>
        </p:txBody>
      </p:sp>
      <p:cxnSp>
        <p:nvCxnSpPr>
          <p:cNvPr id="26" name="Straight Connector 25"/>
          <p:cNvCxnSpPr/>
          <p:nvPr userDrawn="1"/>
        </p:nvCxnSpPr>
        <p:spPr bwMode="gray">
          <a:xfrm>
            <a:off x="143935" y="2196475"/>
            <a:ext cx="11904133" cy="0"/>
          </a:xfrm>
          <a:prstGeom prst="line">
            <a:avLst/>
          </a:prstGeom>
          <a:ln w="38100">
            <a:solidFill>
              <a:srgbClr val="656A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 userDrawn="1"/>
        </p:nvSpPr>
        <p:spPr bwMode="gray">
          <a:xfrm>
            <a:off x="0" y="2092599"/>
            <a:ext cx="12192000" cy="9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38" tIns="44919" rIns="89838" bIns="44919" rtlCol="0" anchor="ctr"/>
          <a:lstStyle/>
          <a:p>
            <a:pPr algn="ctr"/>
            <a:endParaRPr lang="en-US" sz="1765" noProof="0" dirty="0"/>
          </a:p>
        </p:txBody>
      </p:sp>
      <p:sp>
        <p:nvSpPr>
          <p:cNvPr id="10" name="Rectangle 9"/>
          <p:cNvSpPr/>
          <p:nvPr/>
        </p:nvSpPr>
        <p:spPr bwMode="gray">
          <a:xfrm>
            <a:off x="0" y="14482"/>
            <a:ext cx="327535" cy="684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38" tIns="44919" rIns="89838" bIns="44919" rtlCol="0" anchor="ctr"/>
          <a:lstStyle/>
          <a:p>
            <a:pPr algn="ctr"/>
            <a:endParaRPr lang="en-US" sz="1765" noProof="0" dirty="0"/>
          </a:p>
        </p:txBody>
      </p:sp>
      <p:sp>
        <p:nvSpPr>
          <p:cNvPr id="8" name="Rectangle 7"/>
          <p:cNvSpPr/>
          <p:nvPr/>
        </p:nvSpPr>
        <p:spPr bwMode="gray">
          <a:xfrm>
            <a:off x="11856760" y="0"/>
            <a:ext cx="335241" cy="68435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38" tIns="44919" rIns="89838" bIns="44919" rtlCol="0" anchor="ctr"/>
          <a:lstStyle/>
          <a:p>
            <a:pPr algn="ctr"/>
            <a:endParaRPr lang="en-US" sz="1765" noProof="0" dirty="0"/>
          </a:p>
        </p:txBody>
      </p:sp>
      <p:sp>
        <p:nvSpPr>
          <p:cNvPr id="9" name="Rectangle 8"/>
          <p:cNvSpPr/>
          <p:nvPr/>
        </p:nvSpPr>
        <p:spPr bwMode="gray">
          <a:xfrm rot="16200000">
            <a:off x="6001508" y="667508"/>
            <a:ext cx="188984" cy="1219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38" tIns="44919" rIns="89838" bIns="44919" rtlCol="0" anchor="ctr"/>
          <a:lstStyle/>
          <a:p>
            <a:pPr algn="ctr"/>
            <a:endParaRPr lang="en-US" sz="1765" noProof="0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124" y="253378"/>
            <a:ext cx="4618635" cy="68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333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gray">
          <a:xfrm>
            <a:off x="0" y="107777"/>
            <a:ext cx="12192000" cy="941127"/>
          </a:xfrm>
          <a:prstGeom prst="rect">
            <a:avLst/>
          </a:prstGeom>
          <a:gradFill flip="none" rotWithShape="1">
            <a:gsLst>
              <a:gs pos="37000">
                <a:schemeClr val="accent1"/>
              </a:gs>
              <a:gs pos="98000">
                <a:srgbClr val="3CA667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838" tIns="44919" rIns="89838" bIns="449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65" noProof="0" dirty="0"/>
          </a:p>
        </p:txBody>
      </p:sp>
      <p:sp>
        <p:nvSpPr>
          <p:cNvPr id="13" name="Rectangle 12"/>
          <p:cNvSpPr/>
          <p:nvPr userDrawn="1"/>
        </p:nvSpPr>
        <p:spPr bwMode="gray">
          <a:xfrm>
            <a:off x="0" y="1048900"/>
            <a:ext cx="12192000" cy="22504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38" tIns="44919" rIns="89838" bIns="44919" rtlCol="0" anchor="ctr"/>
          <a:lstStyle/>
          <a:p>
            <a:pPr algn="ctr"/>
            <a:endParaRPr lang="en-US" sz="1765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246965" y="1336707"/>
            <a:ext cx="9600000" cy="900000"/>
          </a:xfrm>
        </p:spPr>
        <p:txBody>
          <a:bodyPr>
            <a:noAutofit/>
          </a:bodyPr>
          <a:lstStyle>
            <a:lvl1pPr algn="r">
              <a:defRPr sz="2823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2246965" y="2300725"/>
            <a:ext cx="9600000" cy="648000"/>
          </a:xfrm>
        </p:spPr>
        <p:txBody>
          <a:bodyPr anchor="ctr" anchorCtr="0">
            <a:noAutofit/>
          </a:bodyPr>
          <a:lstStyle>
            <a:lvl1pPr marL="0" indent="0" algn="r">
              <a:buNone/>
              <a:defRPr sz="1765">
                <a:solidFill>
                  <a:schemeClr val="accent2"/>
                </a:solidFill>
              </a:defRPr>
            </a:lvl1pPr>
            <a:lvl2pPr marL="44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21" name="Rectangle 20"/>
          <p:cNvSpPr/>
          <p:nvPr userDrawn="1"/>
        </p:nvSpPr>
        <p:spPr bwMode="gray">
          <a:xfrm>
            <a:off x="10045358" y="4005064"/>
            <a:ext cx="1800000" cy="5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054" tIns="53054" rIns="53054" bIns="53054" rtlCol="0" anchor="ctr"/>
          <a:lstStyle/>
          <a:p>
            <a:pPr algn="ctr"/>
            <a:r>
              <a:rPr lang="en-US" sz="794" noProof="0" dirty="0">
                <a:solidFill>
                  <a:schemeClr val="tx1"/>
                </a:solidFill>
              </a:rPr>
              <a:t>Delete this placeholder </a:t>
            </a:r>
            <a:br>
              <a:rPr lang="en-US" sz="794" noProof="0" dirty="0">
                <a:solidFill>
                  <a:schemeClr val="tx1"/>
                </a:solidFill>
              </a:rPr>
            </a:br>
            <a:r>
              <a:rPr lang="en-US" sz="794" noProof="0" dirty="0">
                <a:solidFill>
                  <a:schemeClr val="tx1"/>
                </a:solidFill>
              </a:rPr>
              <a:t>from Master slide </a:t>
            </a:r>
            <a:br>
              <a:rPr lang="en-US" sz="794" noProof="0" dirty="0">
                <a:solidFill>
                  <a:schemeClr val="tx1"/>
                </a:solidFill>
              </a:rPr>
            </a:br>
            <a:r>
              <a:rPr lang="en-US" sz="794" noProof="0" dirty="0">
                <a:solidFill>
                  <a:schemeClr val="tx1"/>
                </a:solidFill>
              </a:rPr>
              <a:t>and Insert Client Logo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1" hasCustomPrompt="1"/>
          </p:nvPr>
        </p:nvSpPr>
        <p:spPr bwMode="gray">
          <a:xfrm>
            <a:off x="6086966" y="4653137"/>
            <a:ext cx="5760000" cy="216000"/>
          </a:xfrm>
        </p:spPr>
        <p:txBody>
          <a:bodyPr vert="horz" lIns="0" tIns="0" rIns="0" bIns="0" rtlCol="0">
            <a:noAutofit/>
          </a:bodyPr>
          <a:lstStyle>
            <a:lvl1pPr algn="r">
              <a:defRPr lang="en-US" noProof="0" dirty="0">
                <a:solidFill>
                  <a:srgbClr val="9B9B9B"/>
                </a:solidFill>
              </a:defRPr>
            </a:lvl1pPr>
          </a:lstStyle>
          <a:p>
            <a:pPr lvl="0"/>
            <a:r>
              <a:rPr lang="en-US" noProof="0"/>
              <a:t>Insert Client Name</a:t>
            </a:r>
          </a:p>
        </p:txBody>
      </p:sp>
      <p:cxnSp>
        <p:nvCxnSpPr>
          <p:cNvPr id="15" name="Straight Connector 14"/>
          <p:cNvCxnSpPr/>
          <p:nvPr userDrawn="1"/>
        </p:nvCxnSpPr>
        <p:spPr bwMode="gray">
          <a:xfrm>
            <a:off x="-1355" y="126824"/>
            <a:ext cx="1219335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 bwMode="gray">
          <a:xfrm>
            <a:off x="-1355" y="6731177"/>
            <a:ext cx="12193355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69" name="Group 2068"/>
          <p:cNvGrpSpPr/>
          <p:nvPr userDrawn="1"/>
        </p:nvGrpSpPr>
        <p:grpSpPr bwMode="gray"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 bwMode="gray">
            <a:xfrm>
              <a:off x="9036000" y="0"/>
              <a:ext cx="108000" cy="684351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 noProof="0" dirty="0"/>
            </a:p>
          </p:txBody>
        </p:sp>
        <p:sp>
          <p:nvSpPr>
            <p:cNvPr id="11" name="Rectangle 10"/>
            <p:cNvSpPr/>
            <p:nvPr/>
          </p:nvSpPr>
          <p:spPr bwMode="gray">
            <a:xfrm rot="16200000">
              <a:off x="4518114" y="-4518113"/>
              <a:ext cx="107772" cy="914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 noProof="0" dirty="0"/>
            </a:p>
          </p:txBody>
        </p:sp>
        <p:sp>
          <p:nvSpPr>
            <p:cNvPr id="10" name="Rectangle 9"/>
            <p:cNvSpPr/>
            <p:nvPr/>
          </p:nvSpPr>
          <p:spPr bwMode="gray">
            <a:xfrm>
              <a:off x="0" y="14482"/>
              <a:ext cx="108000" cy="684351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 noProof="0" dirty="0"/>
            </a:p>
          </p:txBody>
        </p:sp>
        <p:sp>
          <p:nvSpPr>
            <p:cNvPr id="9" name="Rectangle 8"/>
            <p:cNvSpPr/>
            <p:nvPr/>
          </p:nvSpPr>
          <p:spPr bwMode="gray">
            <a:xfrm rot="16200000">
              <a:off x="4518114" y="2232114"/>
              <a:ext cx="107772" cy="9144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 noProof="0" dirty="0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3"/>
          </p:nvPr>
        </p:nvSpPr>
        <p:spPr bwMode="gray">
          <a:xfrm>
            <a:off x="6085358" y="5940698"/>
            <a:ext cx="5760000" cy="215443"/>
          </a:xfrm>
        </p:spPr>
        <p:txBody>
          <a:bodyPr vert="horz" lIns="0" tIns="0" rIns="0" bIns="0" rtlCol="0">
            <a:noAutofit/>
          </a:bodyPr>
          <a:lstStyle>
            <a:lvl1pPr algn="r">
              <a:defRPr lang="en-US" sz="1235" smtClean="0">
                <a:solidFill>
                  <a:srgbClr val="9B9B9B"/>
                </a:solidFill>
              </a:defRPr>
            </a:lvl1pPr>
          </a:lstStyle>
          <a:p>
            <a:pPr>
              <a:spcBef>
                <a:spcPts val="1179"/>
              </a:spcBef>
            </a:pPr>
            <a:r>
              <a:rPr lang="en-US"/>
              <a:t>August 1,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975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 bwMode="gray">
          <a:xfrm>
            <a:off x="0" y="-1"/>
            <a:ext cx="12192000" cy="3240000"/>
          </a:xfrm>
          <a:prstGeom prst="rect">
            <a:avLst/>
          </a:prstGeom>
          <a:gradFill flip="none" rotWithShape="1">
            <a:gsLst>
              <a:gs pos="100000">
                <a:srgbClr val="07601F">
                  <a:alpha val="90000"/>
                </a:srgbClr>
              </a:gs>
              <a:gs pos="0">
                <a:schemeClr val="accent1"/>
              </a:gs>
              <a:gs pos="100000">
                <a:schemeClr val="accent2"/>
              </a:gs>
            </a:gsLst>
            <a:lin ang="3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38" tIns="44919" rIns="89838" bIns="44919" rtlCol="0" anchor="ctr"/>
          <a:lstStyle/>
          <a:p>
            <a:pPr algn="ctr"/>
            <a:endParaRPr lang="en-US" sz="1765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32727" y="3356992"/>
            <a:ext cx="9600000" cy="900000"/>
          </a:xfrm>
        </p:spPr>
        <p:txBody>
          <a:bodyPr>
            <a:noAutofit/>
          </a:bodyPr>
          <a:lstStyle>
            <a:lvl1pPr algn="l">
              <a:defRPr sz="2823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32727" y="4321010"/>
            <a:ext cx="9600000" cy="6480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765">
                <a:solidFill>
                  <a:schemeClr val="accent2"/>
                </a:solidFill>
              </a:defRPr>
            </a:lvl1pPr>
            <a:lvl2pPr marL="44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1" hasCustomPrompt="1"/>
          </p:nvPr>
        </p:nvSpPr>
        <p:spPr bwMode="gray">
          <a:xfrm>
            <a:off x="332728" y="5805288"/>
            <a:ext cx="5760000" cy="216000"/>
          </a:xfrm>
        </p:spPr>
        <p:txBody>
          <a:bodyPr>
            <a:noAutofit/>
          </a:bodyPr>
          <a:lstStyle>
            <a:lvl1pPr algn="l">
              <a:defRPr sz="1235">
                <a:solidFill>
                  <a:srgbClr val="9B9B9B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noProof="0"/>
              <a:t>Insert Client Name</a:t>
            </a:r>
          </a:p>
        </p:txBody>
      </p:sp>
      <p:sp>
        <p:nvSpPr>
          <p:cNvPr id="7" name="AutoShape 4"/>
          <p:cNvSpPr>
            <a:spLocks noChangeAspect="1" noChangeArrowheads="1" noTextEdit="1"/>
          </p:cNvSpPr>
          <p:nvPr userDrawn="1"/>
        </p:nvSpPr>
        <p:spPr bwMode="gray">
          <a:xfrm>
            <a:off x="6654801" y="0"/>
            <a:ext cx="553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838" tIns="44919" rIns="89838" bIns="44919" numCol="1" anchor="t" anchorCtr="0" compatLnSpc="1">
            <a:prstTxWarp prst="textNoShape">
              <a:avLst/>
            </a:prstTxWarp>
          </a:bodyPr>
          <a:lstStyle/>
          <a:p>
            <a:endParaRPr lang="en-US" sz="1765" noProof="0" dirty="0"/>
          </a:p>
        </p:txBody>
      </p:sp>
      <p:grpSp>
        <p:nvGrpSpPr>
          <p:cNvPr id="2069" name="Group 2068"/>
          <p:cNvGrpSpPr/>
          <p:nvPr userDrawn="1"/>
        </p:nvGrpSpPr>
        <p:grpSpPr bwMode="gray">
          <a:xfrm>
            <a:off x="0" y="0"/>
            <a:ext cx="12192000" cy="6858000"/>
            <a:chOff x="0" y="0"/>
            <a:chExt cx="9144000" cy="6858000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 bwMode="gray">
            <a:xfrm>
              <a:off x="9036000" y="0"/>
              <a:ext cx="108000" cy="684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 noProof="0" dirty="0"/>
            </a:p>
          </p:txBody>
        </p:sp>
        <p:sp>
          <p:nvSpPr>
            <p:cNvPr id="11" name="Rectangle 10"/>
            <p:cNvSpPr/>
            <p:nvPr/>
          </p:nvSpPr>
          <p:spPr bwMode="gray">
            <a:xfrm rot="16200000">
              <a:off x="4518114" y="-4518113"/>
              <a:ext cx="107772" cy="9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 noProof="0" dirty="0"/>
            </a:p>
          </p:txBody>
        </p:sp>
        <p:sp>
          <p:nvSpPr>
            <p:cNvPr id="10" name="Rectangle 9"/>
            <p:cNvSpPr/>
            <p:nvPr/>
          </p:nvSpPr>
          <p:spPr bwMode="gray">
            <a:xfrm>
              <a:off x="0" y="14482"/>
              <a:ext cx="108000" cy="684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 noProof="0" dirty="0"/>
            </a:p>
          </p:txBody>
        </p:sp>
        <p:sp>
          <p:nvSpPr>
            <p:cNvPr id="9" name="Rectangle 8"/>
            <p:cNvSpPr/>
            <p:nvPr/>
          </p:nvSpPr>
          <p:spPr bwMode="gray">
            <a:xfrm rot="16200000">
              <a:off x="4518114" y="2232114"/>
              <a:ext cx="107772" cy="9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 noProof="0" dirty="0"/>
            </a:p>
          </p:txBody>
        </p:sp>
      </p:grpSp>
      <p:sp>
        <p:nvSpPr>
          <p:cNvPr id="15" name="Date Placeholder 14"/>
          <p:cNvSpPr>
            <a:spLocks noGrp="1"/>
          </p:cNvSpPr>
          <p:nvPr>
            <p:ph type="dt" sz="half" idx="13"/>
          </p:nvPr>
        </p:nvSpPr>
        <p:spPr bwMode="gray">
          <a:xfrm>
            <a:off x="334432" y="6449018"/>
            <a:ext cx="5760000" cy="215443"/>
          </a:xfrm>
        </p:spPr>
        <p:txBody>
          <a:bodyPr>
            <a:noAutofit/>
          </a:bodyPr>
          <a:lstStyle>
            <a:lvl1pPr>
              <a:defRPr sz="1235">
                <a:solidFill>
                  <a:srgbClr val="9B9B9B"/>
                </a:solidFill>
              </a:defRPr>
            </a:lvl1pPr>
          </a:lstStyle>
          <a:p>
            <a:r>
              <a:rPr lang="en-US" noProof="0" dirty="0"/>
              <a:t>August 1, 2013</a:t>
            </a:r>
          </a:p>
        </p:txBody>
      </p:sp>
    </p:spTree>
    <p:extLst>
      <p:ext uri="{BB962C8B-B14F-4D97-AF65-F5344CB8AC3E}">
        <p14:creationId xmlns:p14="http://schemas.microsoft.com/office/powerpoint/2010/main" val="9561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332727" y="3356992"/>
            <a:ext cx="9600000" cy="900000"/>
          </a:xfrm>
        </p:spPr>
        <p:txBody>
          <a:bodyPr>
            <a:noAutofit/>
          </a:bodyPr>
          <a:lstStyle>
            <a:lvl1pPr algn="l">
              <a:defRPr sz="2823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32727" y="4321010"/>
            <a:ext cx="9600000" cy="648000"/>
          </a:xfrm>
        </p:spPr>
        <p:txBody>
          <a:bodyPr anchor="ctr" anchorCtr="0">
            <a:noAutofit/>
          </a:bodyPr>
          <a:lstStyle>
            <a:lvl1pPr marL="0" indent="0" algn="l">
              <a:buNone/>
              <a:defRPr sz="1765">
                <a:solidFill>
                  <a:schemeClr val="accent2"/>
                </a:solidFill>
              </a:defRPr>
            </a:lvl1pPr>
            <a:lvl2pPr marL="4492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8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76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68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6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5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4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37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</a:p>
        </p:txBody>
      </p:sp>
      <p:sp>
        <p:nvSpPr>
          <p:cNvPr id="21" name="Rectangle 20"/>
          <p:cNvSpPr/>
          <p:nvPr userDrawn="1"/>
        </p:nvSpPr>
        <p:spPr bwMode="gray">
          <a:xfrm>
            <a:off x="332728" y="5157217"/>
            <a:ext cx="1800000" cy="5760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054" tIns="53054" rIns="53054" bIns="53054" rtlCol="0" anchor="ctr">
            <a:noAutofit/>
          </a:bodyPr>
          <a:lstStyle/>
          <a:p>
            <a:pPr algn="ctr"/>
            <a:r>
              <a:rPr lang="en-US" sz="794" noProof="0" dirty="0">
                <a:solidFill>
                  <a:schemeClr val="tx1"/>
                </a:solidFill>
              </a:rPr>
              <a:t>Delete this placeholder </a:t>
            </a:r>
            <a:br>
              <a:rPr lang="en-US" sz="794" noProof="0" dirty="0">
                <a:solidFill>
                  <a:schemeClr val="tx1"/>
                </a:solidFill>
              </a:rPr>
            </a:br>
            <a:r>
              <a:rPr lang="en-US" sz="794" noProof="0" dirty="0">
                <a:solidFill>
                  <a:schemeClr val="tx1"/>
                </a:solidFill>
              </a:rPr>
              <a:t>from Master slide </a:t>
            </a:r>
            <a:br>
              <a:rPr lang="en-US" sz="794" noProof="0" dirty="0">
                <a:solidFill>
                  <a:schemeClr val="tx1"/>
                </a:solidFill>
              </a:rPr>
            </a:br>
            <a:r>
              <a:rPr lang="en-US" sz="794" noProof="0" dirty="0">
                <a:solidFill>
                  <a:schemeClr val="tx1"/>
                </a:solidFill>
              </a:rPr>
              <a:t>and Insert Client Logo</a:t>
            </a:r>
          </a:p>
        </p:txBody>
      </p:sp>
      <p:sp>
        <p:nvSpPr>
          <p:cNvPr id="23" name="Content Placeholder 22"/>
          <p:cNvSpPr>
            <a:spLocks noGrp="1"/>
          </p:cNvSpPr>
          <p:nvPr>
            <p:ph sz="quarter" idx="11" hasCustomPrompt="1"/>
          </p:nvPr>
        </p:nvSpPr>
        <p:spPr bwMode="gray">
          <a:xfrm>
            <a:off x="332729" y="5805288"/>
            <a:ext cx="5860161" cy="216000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35" noProof="0" dirty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noProof="0"/>
              <a:t>Insert Client Name</a:t>
            </a:r>
          </a:p>
        </p:txBody>
      </p:sp>
      <p:sp>
        <p:nvSpPr>
          <p:cNvPr id="7" name="AutoShape 4"/>
          <p:cNvSpPr>
            <a:spLocks noChangeAspect="1" noChangeArrowheads="1" noTextEdit="1"/>
          </p:cNvSpPr>
          <p:nvPr userDrawn="1"/>
        </p:nvSpPr>
        <p:spPr bwMode="gray">
          <a:xfrm>
            <a:off x="6654801" y="0"/>
            <a:ext cx="553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838" tIns="44919" rIns="89838" bIns="44919" numCol="1" anchor="t" anchorCtr="0" compatLnSpc="1">
            <a:prstTxWarp prst="textNoShape">
              <a:avLst/>
            </a:prstTxWarp>
          </a:bodyPr>
          <a:lstStyle/>
          <a:p>
            <a:endParaRPr lang="en-US" sz="1765" noProof="0" dirty="0"/>
          </a:p>
        </p:txBody>
      </p:sp>
      <p:grpSp>
        <p:nvGrpSpPr>
          <p:cNvPr id="2069" name="Group 2068"/>
          <p:cNvGrpSpPr/>
          <p:nvPr userDrawn="1"/>
        </p:nvGrpSpPr>
        <p:grpSpPr bwMode="gray">
          <a:xfrm>
            <a:off x="0" y="0"/>
            <a:ext cx="12192000" cy="6858000"/>
            <a:chOff x="0" y="0"/>
            <a:chExt cx="9144000" cy="6858000"/>
          </a:xfrm>
          <a:solidFill>
            <a:schemeClr val="bg1"/>
          </a:solidFill>
        </p:grpSpPr>
        <p:sp>
          <p:nvSpPr>
            <p:cNvPr id="8" name="Rectangle 7"/>
            <p:cNvSpPr/>
            <p:nvPr/>
          </p:nvSpPr>
          <p:spPr bwMode="gray">
            <a:xfrm>
              <a:off x="9036000" y="0"/>
              <a:ext cx="108000" cy="684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 noProof="0" dirty="0"/>
            </a:p>
          </p:txBody>
        </p:sp>
        <p:sp>
          <p:nvSpPr>
            <p:cNvPr id="11" name="Rectangle 10"/>
            <p:cNvSpPr/>
            <p:nvPr/>
          </p:nvSpPr>
          <p:spPr bwMode="gray">
            <a:xfrm rot="16200000">
              <a:off x="4518114" y="-4518113"/>
              <a:ext cx="107772" cy="9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 noProof="0" dirty="0"/>
            </a:p>
          </p:txBody>
        </p:sp>
        <p:sp>
          <p:nvSpPr>
            <p:cNvPr id="10" name="Rectangle 9"/>
            <p:cNvSpPr/>
            <p:nvPr/>
          </p:nvSpPr>
          <p:spPr bwMode="gray">
            <a:xfrm>
              <a:off x="0" y="14482"/>
              <a:ext cx="108000" cy="68435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 noProof="0" dirty="0"/>
            </a:p>
          </p:txBody>
        </p:sp>
        <p:sp>
          <p:nvSpPr>
            <p:cNvPr id="9" name="Rectangle 8"/>
            <p:cNvSpPr/>
            <p:nvPr/>
          </p:nvSpPr>
          <p:spPr bwMode="gray">
            <a:xfrm rot="16200000">
              <a:off x="4518114" y="2232114"/>
              <a:ext cx="107772" cy="9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65" noProof="0" dirty="0"/>
            </a:p>
          </p:txBody>
        </p:sp>
      </p:grpSp>
      <p:sp>
        <p:nvSpPr>
          <p:cNvPr id="20" name="Picture Placeholder 5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327536" y="253380"/>
            <a:ext cx="11529223" cy="2986709"/>
          </a:xfrm>
          <a:solidFill>
            <a:schemeClr val="bg2"/>
          </a:solidFill>
        </p:spPr>
        <p:txBody>
          <a:bodyPr anchor="ctr">
            <a:noAutofit/>
          </a:bodyPr>
          <a:lstStyle>
            <a:lvl1pPr algn="ctr">
              <a:spcBef>
                <a:spcPts val="0"/>
              </a:spcBef>
              <a:defRPr baseline="0"/>
            </a:lvl1pPr>
          </a:lstStyle>
          <a:p>
            <a:r>
              <a:rPr lang="en-US" noProof="0" dirty="0"/>
              <a:t> </a:t>
            </a:r>
          </a:p>
        </p:txBody>
      </p:sp>
      <p:sp>
        <p:nvSpPr>
          <p:cNvPr id="14" name="Date Placeholder 14"/>
          <p:cNvSpPr>
            <a:spLocks noGrp="1"/>
          </p:cNvSpPr>
          <p:nvPr>
            <p:ph type="dt" sz="half" idx="13"/>
          </p:nvPr>
        </p:nvSpPr>
        <p:spPr bwMode="gray">
          <a:xfrm>
            <a:off x="334433" y="6291009"/>
            <a:ext cx="5862575" cy="215443"/>
          </a:xfrm>
        </p:spPr>
        <p:txBody>
          <a:bodyPr>
            <a:noAutofit/>
          </a:bodyPr>
          <a:lstStyle>
            <a:lvl1pPr>
              <a:defRPr sz="1235">
                <a:solidFill>
                  <a:srgbClr val="9B9B9B"/>
                </a:solidFill>
              </a:defRPr>
            </a:lvl1pPr>
          </a:lstStyle>
          <a:p>
            <a:r>
              <a:rPr lang="en-US" noProof="0" dirty="0"/>
              <a:t>August 1, 2013</a:t>
            </a:r>
          </a:p>
        </p:txBody>
      </p:sp>
    </p:spTree>
    <p:extLst>
      <p:ext uri="{BB962C8B-B14F-4D97-AF65-F5344CB8AC3E}">
        <p14:creationId xmlns:p14="http://schemas.microsoft.com/office/powerpoint/2010/main" val="4228283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 rot="10800000">
            <a:off x="334432" y="1412776"/>
            <a:ext cx="11523133" cy="1440161"/>
          </a:xfrm>
          <a:prstGeom prst="rect">
            <a:avLst/>
          </a:prstGeom>
          <a:gradFill flip="none" rotWithShape="1">
            <a:gsLst>
              <a:gs pos="37000">
                <a:schemeClr val="accent1"/>
              </a:gs>
              <a:gs pos="98000">
                <a:srgbClr val="3CA667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838" tIns="44919" rIns="89838" bIns="449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65" noProof="0" dirty="0"/>
          </a:p>
        </p:txBody>
      </p:sp>
      <p:sp>
        <p:nvSpPr>
          <p:cNvPr id="8" name="Rectangle 7"/>
          <p:cNvSpPr/>
          <p:nvPr userDrawn="1"/>
        </p:nvSpPr>
        <p:spPr bwMode="gray">
          <a:xfrm>
            <a:off x="47330" y="865288"/>
            <a:ext cx="11810240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054" tIns="53054" rIns="53054" bIns="53054" rtlCol="0" anchor="ctr"/>
          <a:lstStyle/>
          <a:p>
            <a:pPr algn="ctr"/>
            <a:endParaRPr lang="en-US" sz="1412" noProof="0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4432" y="1319039"/>
            <a:ext cx="1152952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4434" y="1409702"/>
            <a:ext cx="9121939" cy="1443237"/>
          </a:xfrm>
        </p:spPr>
        <p:txBody>
          <a:bodyPr vert="horz" lIns="120280" tIns="120280" rIns="120280" bIns="120280" rtlCol="0" anchor="ctr" anchorCtr="0">
            <a:noAutofit/>
          </a:bodyPr>
          <a:lstStyle>
            <a:lvl1pPr>
              <a:defRPr lang="en-US" sz="2823" b="0" cap="none" baseline="0" noProof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34432" y="2996954"/>
            <a:ext cx="7622120" cy="1860227"/>
          </a:xfrm>
        </p:spPr>
        <p:txBody>
          <a:bodyPr vert="horz" lIns="0" tIns="0" rIns="0" bIns="0" rtlCol="0" anchor="t">
            <a:noAutofit/>
          </a:bodyPr>
          <a:lstStyle>
            <a:lvl1pPr>
              <a:defRPr lang="en-US" sz="1941" noProof="0" smtClean="0">
                <a:solidFill>
                  <a:srgbClr val="9B9B9B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 dirty="0"/>
              <a:t>August 1,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5E8D34D-C18F-4072-82C9-C5818739C48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99701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325358" y="1125304"/>
            <a:ext cx="11520000" cy="5040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 dirty="0"/>
              <a:t>August 1, 2013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noProof="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5E8D34D-C18F-4072-82C9-C5818739C48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41946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[Wide Margin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3705506" y="1125304"/>
            <a:ext cx="8139852" cy="5040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 dirty="0"/>
              <a:t>August 1, 2013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noProof="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5E8D34D-C18F-4072-82C9-C5818739C48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 bwMode="gray">
          <a:xfrm>
            <a:off x="325358" y="1125304"/>
            <a:ext cx="3151412" cy="5040029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9668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 dirty="0"/>
              <a:t>August 1, 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5E8D34D-C18F-4072-82C9-C5818739C48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 bwMode="gray">
          <a:xfrm>
            <a:off x="325359" y="1125304"/>
            <a:ext cx="5680090" cy="5040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 bwMode="gray">
          <a:xfrm>
            <a:off x="6176470" y="1125304"/>
            <a:ext cx="5680090" cy="5040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66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54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 bwMode="gray"/>
        <p:txBody>
          <a:bodyPr/>
          <a:lstStyle/>
          <a:p>
            <a:r>
              <a:rPr lang="en-US" noProof="0" dirty="0"/>
              <a:t>August 1, 2013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 bwMode="gray"/>
        <p:txBody>
          <a:bodyPr/>
          <a:lstStyle/>
          <a:p>
            <a:endParaRPr lang="en-US" noProof="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 bwMode="gray"/>
        <p:txBody>
          <a:bodyPr/>
          <a:lstStyle/>
          <a:p>
            <a:fld id="{65E8D34D-C18F-4072-82C9-C5818739C48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 bwMode="gray">
          <a:xfrm>
            <a:off x="325359" y="1125304"/>
            <a:ext cx="3707173" cy="5040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17"/>
          </p:nvPr>
        </p:nvSpPr>
        <p:spPr bwMode="gray">
          <a:xfrm>
            <a:off x="4237599" y="1125304"/>
            <a:ext cx="3707173" cy="5040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4" name="Content Placeholder 2"/>
          <p:cNvSpPr>
            <a:spLocks noGrp="1"/>
          </p:cNvSpPr>
          <p:nvPr>
            <p:ph idx="18"/>
          </p:nvPr>
        </p:nvSpPr>
        <p:spPr bwMode="gray">
          <a:xfrm>
            <a:off x="8149838" y="1125304"/>
            <a:ext cx="3707173" cy="5040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730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 dirty="0"/>
              <a:t>August 1, 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5E8D34D-C18F-4072-82C9-C5818739C48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gray">
          <a:xfrm>
            <a:off x="325359" y="1125304"/>
            <a:ext cx="5680090" cy="244858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 bwMode="gray">
          <a:xfrm>
            <a:off x="6176470" y="1125304"/>
            <a:ext cx="5680090" cy="244858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 bwMode="gray">
          <a:xfrm>
            <a:off x="325359" y="3722078"/>
            <a:ext cx="5680090" cy="244858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3" name="Content Placeholder 2"/>
          <p:cNvSpPr>
            <a:spLocks noGrp="1"/>
          </p:cNvSpPr>
          <p:nvPr>
            <p:ph idx="15"/>
          </p:nvPr>
        </p:nvSpPr>
        <p:spPr bwMode="gray">
          <a:xfrm>
            <a:off x="6176470" y="3722078"/>
            <a:ext cx="5680090" cy="244858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7511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 dirty="0"/>
              <a:t>August 1, 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5E8D34D-C18F-4072-82C9-C5818739C48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 bwMode="gray">
          <a:xfrm>
            <a:off x="325358" y="1125304"/>
            <a:ext cx="11531401" cy="244858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4"/>
          </p:nvPr>
        </p:nvSpPr>
        <p:spPr bwMode="gray">
          <a:xfrm>
            <a:off x="325359" y="3722078"/>
            <a:ext cx="5680090" cy="244858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Content Placeholder 2"/>
          <p:cNvSpPr>
            <a:spLocks noGrp="1"/>
          </p:cNvSpPr>
          <p:nvPr>
            <p:ph idx="15"/>
          </p:nvPr>
        </p:nvSpPr>
        <p:spPr bwMode="gray">
          <a:xfrm>
            <a:off x="6176470" y="3722078"/>
            <a:ext cx="5680090" cy="244858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3580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 dirty="0"/>
              <a:t>August 1, 2013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5E8D34D-C18F-4072-82C9-C5818739C48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 bwMode="gray">
          <a:xfrm>
            <a:off x="325358" y="3722078"/>
            <a:ext cx="11531401" cy="244858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Content Placeholder 2"/>
          <p:cNvSpPr>
            <a:spLocks noGrp="1"/>
          </p:cNvSpPr>
          <p:nvPr>
            <p:ph idx="14"/>
          </p:nvPr>
        </p:nvSpPr>
        <p:spPr bwMode="gray">
          <a:xfrm>
            <a:off x="325359" y="1125304"/>
            <a:ext cx="5680090" cy="244858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5"/>
          </p:nvPr>
        </p:nvSpPr>
        <p:spPr bwMode="gray">
          <a:xfrm>
            <a:off x="6176470" y="1125304"/>
            <a:ext cx="5680090" cy="2448583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82836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 dirty="0"/>
              <a:t>August 1, 2013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5E8D34D-C18F-4072-82C9-C5818739C48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404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 dirty="0"/>
              <a:t>August 1, 2013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5E8D34D-C18F-4072-82C9-C5818739C48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8" name="Straight Connector 7"/>
          <p:cNvCxnSpPr/>
          <p:nvPr userDrawn="1"/>
        </p:nvCxnSpPr>
        <p:spPr bwMode="gray">
          <a:xfrm>
            <a:off x="2485359" y="6450434"/>
            <a:ext cx="9360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928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 rot="10800000">
            <a:off x="334432" y="1412776"/>
            <a:ext cx="11523133" cy="1440161"/>
          </a:xfrm>
          <a:prstGeom prst="rect">
            <a:avLst/>
          </a:prstGeom>
          <a:gradFill flip="none" rotWithShape="1">
            <a:gsLst>
              <a:gs pos="37000">
                <a:schemeClr val="accent1"/>
              </a:gs>
              <a:gs pos="98000">
                <a:srgbClr val="3CA667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9838" tIns="44919" rIns="89838" bIns="449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765" noProof="0" dirty="0"/>
          </a:p>
        </p:txBody>
      </p:sp>
      <p:cxnSp>
        <p:nvCxnSpPr>
          <p:cNvPr id="9" name="Straight Connector 8"/>
          <p:cNvCxnSpPr/>
          <p:nvPr userDrawn="1"/>
        </p:nvCxnSpPr>
        <p:spPr bwMode="gray">
          <a:xfrm>
            <a:off x="334432" y="1319039"/>
            <a:ext cx="11522804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 noProof="0" dirty="0"/>
              <a:t>August 1,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5E8D34D-C18F-4072-82C9-C5818739C48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4" hasCustomPrompt="1"/>
          </p:nvPr>
        </p:nvSpPr>
        <p:spPr bwMode="gray">
          <a:xfrm>
            <a:off x="4253830" y="2981270"/>
            <a:ext cx="7602930" cy="189981"/>
          </a:xfrm>
        </p:spPr>
        <p:txBody>
          <a:bodyPr wrap="square">
            <a:spAutoFit/>
          </a:bodyPr>
          <a:lstStyle>
            <a:lvl1pPr algn="r">
              <a:defRPr/>
            </a:lvl1pPr>
          </a:lstStyle>
          <a:p>
            <a:pPr lvl="0"/>
            <a:r>
              <a:rPr lang="en-US" noProof="0"/>
              <a:t>Insert Author’s Name</a:t>
            </a:r>
          </a:p>
        </p:txBody>
      </p:sp>
      <p:sp>
        <p:nvSpPr>
          <p:cNvPr id="19" name="TextBox 18"/>
          <p:cNvSpPr txBox="1"/>
          <p:nvPr userDrawn="1"/>
        </p:nvSpPr>
        <p:spPr bwMode="gray">
          <a:xfrm>
            <a:off x="334433" y="2981271"/>
            <a:ext cx="1733744" cy="16115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tabLst/>
            </a:pPr>
            <a:r>
              <a:rPr lang="en-US" sz="1412" b="0" noProof="0" dirty="0">
                <a:solidFill>
                  <a:schemeClr val="accent1"/>
                </a:solidFill>
              </a:rPr>
              <a:t>Austin</a:t>
            </a:r>
            <a:r>
              <a:rPr lang="en-US" sz="1412" b="0" baseline="0" noProof="0" dirty="0">
                <a:solidFill>
                  <a:schemeClr val="accent1"/>
                </a:solidFill>
              </a:rPr>
              <a:t> </a:t>
            </a:r>
            <a:r>
              <a:rPr lang="en-US" sz="1412" b="0" noProof="0" dirty="0">
                <a:solidFill>
                  <a:schemeClr val="accent1"/>
                </a:solidFill>
              </a:rPr>
              <a:t>— Headquarters</a:t>
            </a:r>
          </a:p>
          <a:p>
            <a:pPr lvl="0">
              <a:spcBef>
                <a:spcPts val="589"/>
              </a:spcBef>
              <a:tabLst/>
            </a:pPr>
            <a:r>
              <a:rPr lang="en-US" sz="1412" noProof="0" dirty="0"/>
              <a:t>248 Addie</a:t>
            </a:r>
            <a:r>
              <a:rPr lang="en-US" sz="1412" baseline="0" noProof="0" dirty="0"/>
              <a:t> Roy Road</a:t>
            </a:r>
          </a:p>
          <a:p>
            <a:pPr lvl="0">
              <a:spcBef>
                <a:spcPts val="589"/>
              </a:spcBef>
              <a:tabLst/>
            </a:pPr>
            <a:r>
              <a:rPr lang="en-US" sz="1412" baseline="0" noProof="0" dirty="0"/>
              <a:t>Suite B-103</a:t>
            </a:r>
          </a:p>
          <a:p>
            <a:pPr lvl="0">
              <a:spcBef>
                <a:spcPts val="589"/>
              </a:spcBef>
              <a:tabLst/>
            </a:pPr>
            <a:r>
              <a:rPr lang="en-US" sz="1412" baseline="0" noProof="0" dirty="0"/>
              <a:t>Austin, Texas 78746</a:t>
            </a:r>
            <a:endParaRPr lang="en-US" sz="1412" noProof="0" dirty="0"/>
          </a:p>
          <a:p>
            <a:pPr lvl="0">
              <a:spcBef>
                <a:spcPts val="589"/>
              </a:spcBef>
              <a:tabLst/>
            </a:pPr>
            <a:r>
              <a:rPr lang="en-US" sz="1412" b="0" noProof="0" dirty="0">
                <a:solidFill>
                  <a:schemeClr val="accent2"/>
                </a:solidFill>
              </a:rPr>
              <a:t>Telephone:</a:t>
            </a:r>
            <a:r>
              <a:rPr lang="en-US" sz="1412" noProof="0" dirty="0">
                <a:solidFill>
                  <a:schemeClr val="accent2"/>
                </a:solidFill>
              </a:rPr>
              <a:t>	</a:t>
            </a:r>
            <a:br>
              <a:rPr lang="en-US" sz="1412" noProof="0" dirty="0"/>
            </a:br>
            <a:r>
              <a:rPr lang="en-US" sz="1412" noProof="0" dirty="0"/>
              <a:t>(512) 275-7300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gray">
          <a:xfrm>
            <a:off x="2485359" y="6450434"/>
            <a:ext cx="9360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4253828" y="3284984"/>
            <a:ext cx="7602930" cy="162907"/>
          </a:xfrm>
        </p:spPr>
        <p:txBody>
          <a:bodyPr wrap="square">
            <a:spAutoFit/>
          </a:bodyPr>
          <a:lstStyle>
            <a:lvl1pPr algn="r">
              <a:defRPr sz="1059">
                <a:solidFill>
                  <a:schemeClr val="tx1"/>
                </a:solidFill>
              </a:defRPr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/>
            <a:r>
              <a:rPr lang="en-US" noProof="0"/>
              <a:t>Insert Author’s Position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4253828" y="3717032"/>
            <a:ext cx="7602930" cy="162907"/>
          </a:xfrm>
        </p:spPr>
        <p:txBody>
          <a:bodyPr wrap="square">
            <a:spAutoFit/>
          </a:bodyPr>
          <a:lstStyle>
            <a:lvl1pPr algn="r">
              <a:defRPr sz="1059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Insert Author’s Telephone Number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4253828" y="3971380"/>
            <a:ext cx="7602930" cy="162907"/>
          </a:xfrm>
        </p:spPr>
        <p:txBody>
          <a:bodyPr>
            <a:noAutofit/>
          </a:bodyPr>
          <a:lstStyle>
            <a:lvl1pPr algn="r">
              <a:defRPr sz="1059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Insert Author’s Email Address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0" y="6450435"/>
            <a:ext cx="2309318" cy="34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653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CLIENT NAME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4B6E-05A8-4B57-A7B0-A6A2EC04F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6867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9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90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48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98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4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97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46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96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CLIENT NAME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4B6E-05A8-4B57-A7B0-A6A2EC04F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021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691" y="1532965"/>
            <a:ext cx="10363200" cy="4316506"/>
          </a:xfrm>
        </p:spPr>
        <p:txBody>
          <a:bodyPr>
            <a:normAutofit/>
          </a:bodyPr>
          <a:lstStyle>
            <a:lvl1pPr>
              <a:buClr>
                <a:srgbClr val="003300"/>
              </a:buClr>
              <a:buFont typeface="Wingdings" pitchFamily="2" charset="2"/>
              <a:buChar char="§"/>
              <a:defRPr sz="1941">
                <a:latin typeface="Arial" pitchFamily="34" charset="0"/>
                <a:cs typeface="Arial" pitchFamily="34" charset="0"/>
              </a:defRPr>
            </a:lvl1pPr>
            <a:lvl2pPr>
              <a:buClr>
                <a:srgbClr val="003300"/>
              </a:buClr>
              <a:buFont typeface="Wingdings" pitchFamily="2" charset="2"/>
              <a:buChar char="§"/>
              <a:defRPr sz="1941">
                <a:latin typeface="Arial" pitchFamily="34" charset="0"/>
                <a:cs typeface="Arial" pitchFamily="34" charset="0"/>
              </a:defRPr>
            </a:lvl2pPr>
            <a:lvl3pPr>
              <a:buClr>
                <a:srgbClr val="003300"/>
              </a:buClr>
              <a:buFont typeface="Wingdings" pitchFamily="2" charset="2"/>
              <a:buChar char="§"/>
              <a:defRPr sz="1941">
                <a:latin typeface="Arial" pitchFamily="34" charset="0"/>
                <a:cs typeface="Arial" pitchFamily="34" charset="0"/>
              </a:defRPr>
            </a:lvl3pPr>
            <a:lvl4pPr>
              <a:buClr>
                <a:srgbClr val="003300"/>
              </a:buClr>
              <a:buFont typeface="Wingdings" pitchFamily="2" charset="2"/>
              <a:buChar char="§"/>
              <a:defRPr sz="1941">
                <a:latin typeface="Arial" pitchFamily="34" charset="0"/>
                <a:cs typeface="Arial" pitchFamily="34" charset="0"/>
              </a:defRPr>
            </a:lvl4pPr>
            <a:lvl5pPr>
              <a:buClr>
                <a:srgbClr val="003300"/>
              </a:buClr>
              <a:buFont typeface="Wingdings" pitchFamily="2" charset="2"/>
              <a:buChar char="§"/>
              <a:defRPr sz="1941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38909" y="874059"/>
            <a:ext cx="10444788" cy="336176"/>
          </a:xfrm>
        </p:spPr>
        <p:txBody>
          <a:bodyPr>
            <a:noAutofit/>
          </a:bodyPr>
          <a:lstStyle>
            <a:lvl1pPr algn="l">
              <a:defRPr sz="1677" b="1">
                <a:solidFill>
                  <a:srgbClr val="0033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831273" y="739588"/>
            <a:ext cx="10418618" cy="1401"/>
          </a:xfrm>
          <a:prstGeom prst="line">
            <a:avLst/>
          </a:prstGeom>
          <a:ln w="25400">
            <a:solidFill>
              <a:srgbClr val="003E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1818" y="6248681"/>
            <a:ext cx="3332788" cy="456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8930" tIns="49463" rIns="98930" bIns="49463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defRPr sz="794">
                <a:solidFill>
                  <a:schemeClr val="bg2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dirty="0"/>
              <a:t>CLIENT NAME</a:t>
            </a:r>
            <a:endParaRPr lang="en-US" dirty="0">
              <a:latin typeface="Times New Roman" charset="0"/>
            </a:endParaRPr>
          </a:p>
        </p:txBody>
      </p:sp>
      <p:pic>
        <p:nvPicPr>
          <p:cNvPr id="14" name="Picture 1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4182" y="6396750"/>
            <a:ext cx="2222376" cy="326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89818" y="6252882"/>
            <a:ext cx="2844800" cy="365125"/>
          </a:xfrm>
        </p:spPr>
        <p:txBody>
          <a:bodyPr/>
          <a:lstStyle>
            <a:lvl1pPr marL="0" algn="r" defTabSz="893145" rtl="0" eaLnBrk="1" latinLnBrk="0" hangingPunct="1">
              <a:lnSpc>
                <a:spcPct val="100000"/>
              </a:lnSpc>
              <a:spcBef>
                <a:spcPct val="0"/>
              </a:spcBef>
              <a:buClrTx/>
              <a:defRPr lang="en-US" sz="794" kern="120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94DF4B6E-05A8-4B57-A7B0-A6A2EC04F7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8" name="Picture 2" descr="Image result for lubbock county seal">
            <a:extLst>
              <a:ext uri="{FF2B5EF4-FFF2-40B4-BE49-F238E27FC236}">
                <a16:creationId xmlns:a16="http://schemas.microsoft.com/office/drawing/2014/main" id="{C7ED3C2E-2778-4732-901E-AC117FF0D2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9455" y="201706"/>
            <a:ext cx="682721" cy="49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1110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023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397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1pPr>
            <a:lvl2pPr marL="449505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99010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348516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4pPr>
            <a:lvl5pPr marL="1798021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5pPr>
            <a:lvl6pPr marL="2247527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6pPr>
            <a:lvl7pPr marL="2697032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7pPr>
            <a:lvl8pPr marL="3146538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8pPr>
            <a:lvl9pPr marL="3596043" indent="0">
              <a:buNone/>
              <a:defRPr sz="14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CLIENT NAME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4B6E-05A8-4B57-A7B0-A6A2EC04F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9040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0984" y="1812925"/>
            <a:ext cx="5933016" cy="5130800"/>
          </a:xfrm>
        </p:spPr>
        <p:txBody>
          <a:bodyPr/>
          <a:lstStyle>
            <a:lvl1pPr>
              <a:defRPr sz="2735"/>
            </a:lvl1pPr>
            <a:lvl2pPr>
              <a:defRPr sz="2382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7202" y="1812925"/>
            <a:ext cx="5933017" cy="5130800"/>
          </a:xfrm>
        </p:spPr>
        <p:txBody>
          <a:bodyPr/>
          <a:lstStyle>
            <a:lvl1pPr>
              <a:defRPr sz="2735"/>
            </a:lvl1pPr>
            <a:lvl2pPr>
              <a:defRPr sz="2382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CLIENT NAME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4B6E-05A8-4B57-A7B0-A6A2EC04F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262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382" b="1"/>
            </a:lvl1pPr>
            <a:lvl2pPr marL="449505" indent="0">
              <a:buNone/>
              <a:defRPr sz="1941" b="1"/>
            </a:lvl2pPr>
            <a:lvl3pPr marL="899010" indent="0">
              <a:buNone/>
              <a:defRPr sz="1765" b="1"/>
            </a:lvl3pPr>
            <a:lvl4pPr marL="1348516" indent="0">
              <a:buNone/>
              <a:defRPr sz="1588" b="1"/>
            </a:lvl4pPr>
            <a:lvl5pPr marL="1798021" indent="0">
              <a:buNone/>
              <a:defRPr sz="1588" b="1"/>
            </a:lvl5pPr>
            <a:lvl6pPr marL="2247527" indent="0">
              <a:buNone/>
              <a:defRPr sz="1588" b="1"/>
            </a:lvl6pPr>
            <a:lvl7pPr marL="2697032" indent="0">
              <a:buNone/>
              <a:defRPr sz="1588" b="1"/>
            </a:lvl7pPr>
            <a:lvl8pPr marL="3146538" indent="0">
              <a:buNone/>
              <a:defRPr sz="1588" b="1"/>
            </a:lvl8pPr>
            <a:lvl9pPr marL="3596043" indent="0">
              <a:buNone/>
              <a:defRPr sz="15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382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4" cy="639762"/>
          </a:xfrm>
        </p:spPr>
        <p:txBody>
          <a:bodyPr anchor="b"/>
          <a:lstStyle>
            <a:lvl1pPr marL="0" indent="0">
              <a:buNone/>
              <a:defRPr sz="2382" b="1"/>
            </a:lvl1pPr>
            <a:lvl2pPr marL="449505" indent="0">
              <a:buNone/>
              <a:defRPr sz="1941" b="1"/>
            </a:lvl2pPr>
            <a:lvl3pPr marL="899010" indent="0">
              <a:buNone/>
              <a:defRPr sz="1765" b="1"/>
            </a:lvl3pPr>
            <a:lvl4pPr marL="1348516" indent="0">
              <a:buNone/>
              <a:defRPr sz="1588" b="1"/>
            </a:lvl4pPr>
            <a:lvl5pPr marL="1798021" indent="0">
              <a:buNone/>
              <a:defRPr sz="1588" b="1"/>
            </a:lvl5pPr>
            <a:lvl6pPr marL="2247527" indent="0">
              <a:buNone/>
              <a:defRPr sz="1588" b="1"/>
            </a:lvl6pPr>
            <a:lvl7pPr marL="2697032" indent="0">
              <a:buNone/>
              <a:defRPr sz="1588" b="1"/>
            </a:lvl7pPr>
            <a:lvl8pPr marL="3146538" indent="0">
              <a:buNone/>
              <a:defRPr sz="1588" b="1"/>
            </a:lvl8pPr>
            <a:lvl9pPr marL="3596043" indent="0">
              <a:buNone/>
              <a:defRPr sz="158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4" cy="3951288"/>
          </a:xfrm>
        </p:spPr>
        <p:txBody>
          <a:bodyPr/>
          <a:lstStyle>
            <a:lvl1pPr>
              <a:defRPr sz="2382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CLIENT NAME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4B6E-05A8-4B57-A7B0-A6A2EC04F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68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CLIENT NAME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4B6E-05A8-4B57-A7B0-A6A2EC04F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153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CLIENT NAME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4B6E-05A8-4B57-A7B0-A6A2EC04F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5485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0"/>
            <a:ext cx="6815667" cy="5853113"/>
          </a:xfrm>
        </p:spPr>
        <p:txBody>
          <a:bodyPr/>
          <a:lstStyle>
            <a:lvl1pPr>
              <a:defRPr sz="3177"/>
            </a:lvl1pPr>
            <a:lvl2pPr>
              <a:defRPr sz="2735"/>
            </a:lvl2pPr>
            <a:lvl3pPr>
              <a:defRPr sz="2382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1063"/>
          </a:xfrm>
        </p:spPr>
        <p:txBody>
          <a:bodyPr/>
          <a:lstStyle>
            <a:lvl1pPr marL="0" indent="0">
              <a:buNone/>
              <a:defRPr sz="1412"/>
            </a:lvl1pPr>
            <a:lvl2pPr marL="449505" indent="0">
              <a:buNone/>
              <a:defRPr sz="1147"/>
            </a:lvl2pPr>
            <a:lvl3pPr marL="899010" indent="0">
              <a:buNone/>
              <a:defRPr sz="971"/>
            </a:lvl3pPr>
            <a:lvl4pPr marL="1348516" indent="0">
              <a:buNone/>
              <a:defRPr sz="882"/>
            </a:lvl4pPr>
            <a:lvl5pPr marL="1798021" indent="0">
              <a:buNone/>
              <a:defRPr sz="882"/>
            </a:lvl5pPr>
            <a:lvl6pPr marL="2247527" indent="0">
              <a:buNone/>
              <a:defRPr sz="882"/>
            </a:lvl6pPr>
            <a:lvl7pPr marL="2697032" indent="0">
              <a:buNone/>
              <a:defRPr sz="882"/>
            </a:lvl7pPr>
            <a:lvl8pPr marL="3146538" indent="0">
              <a:buNone/>
              <a:defRPr sz="882"/>
            </a:lvl8pPr>
            <a:lvl9pPr marL="3596043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CLIENT NAME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4B6E-05A8-4B57-A7B0-A6A2EC04F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37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177"/>
            </a:lvl1pPr>
            <a:lvl2pPr marL="449505" indent="0">
              <a:buNone/>
              <a:defRPr sz="2735"/>
            </a:lvl2pPr>
            <a:lvl3pPr marL="899010" indent="0">
              <a:buNone/>
              <a:defRPr sz="2382"/>
            </a:lvl3pPr>
            <a:lvl4pPr marL="1348516" indent="0">
              <a:buNone/>
              <a:defRPr sz="1941"/>
            </a:lvl4pPr>
            <a:lvl5pPr marL="1798021" indent="0">
              <a:buNone/>
              <a:defRPr sz="1941"/>
            </a:lvl5pPr>
            <a:lvl6pPr marL="2247527" indent="0">
              <a:buNone/>
              <a:defRPr sz="1941"/>
            </a:lvl6pPr>
            <a:lvl7pPr marL="2697032" indent="0">
              <a:buNone/>
              <a:defRPr sz="1941"/>
            </a:lvl7pPr>
            <a:lvl8pPr marL="3146538" indent="0">
              <a:buNone/>
              <a:defRPr sz="1941"/>
            </a:lvl8pPr>
            <a:lvl9pPr marL="3596043" indent="0">
              <a:buNone/>
              <a:defRPr sz="1941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12"/>
            </a:lvl1pPr>
            <a:lvl2pPr marL="449505" indent="0">
              <a:buNone/>
              <a:defRPr sz="1147"/>
            </a:lvl2pPr>
            <a:lvl3pPr marL="899010" indent="0">
              <a:buNone/>
              <a:defRPr sz="971"/>
            </a:lvl3pPr>
            <a:lvl4pPr marL="1348516" indent="0">
              <a:buNone/>
              <a:defRPr sz="882"/>
            </a:lvl4pPr>
            <a:lvl5pPr marL="1798021" indent="0">
              <a:buNone/>
              <a:defRPr sz="882"/>
            </a:lvl5pPr>
            <a:lvl6pPr marL="2247527" indent="0">
              <a:buNone/>
              <a:defRPr sz="882"/>
            </a:lvl6pPr>
            <a:lvl7pPr marL="2697032" indent="0">
              <a:buNone/>
              <a:defRPr sz="882"/>
            </a:lvl7pPr>
            <a:lvl8pPr marL="3146538" indent="0">
              <a:buNone/>
              <a:defRPr sz="882"/>
            </a:lvl8pPr>
            <a:lvl9pPr marL="3596043" indent="0">
              <a:buNone/>
              <a:defRPr sz="8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CLIENT NAME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4B6E-05A8-4B57-A7B0-A6A2EC04F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417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CLIENT NAME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4B6E-05A8-4B57-A7B0-A6A2EC04F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8492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23967" y="311150"/>
            <a:ext cx="3016251" cy="6632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0985" y="311150"/>
            <a:ext cx="8849783" cy="6632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CLIENT NAME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DF4B6E-05A8-4B57-A7B0-A6A2EC04F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09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888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8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95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33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78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370E2-3A15-48FE-A10F-2505833EB4B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15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7C8370E2-3A15-48FE-A10F-2505833EB4B7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3DB7EBDF-098D-441D-8A7B-EA839AEF2B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5693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25356" y="253378"/>
            <a:ext cx="9600000" cy="57115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25358" y="1125304"/>
            <a:ext cx="11520000" cy="50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2485358" y="6536363"/>
            <a:ext cx="2496278" cy="13265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7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noProof="0" dirty="0"/>
              <a:t>August 1, 2013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4970742" y="6536363"/>
            <a:ext cx="6394952" cy="13265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1376588" y="6536363"/>
            <a:ext cx="468770" cy="13265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8D34D-C18F-4072-82C9-C5818739C48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cxnSp>
        <p:nvCxnSpPr>
          <p:cNvPr id="8" name="Straight Connector 7"/>
          <p:cNvCxnSpPr/>
          <p:nvPr/>
        </p:nvCxnSpPr>
        <p:spPr bwMode="gray">
          <a:xfrm>
            <a:off x="2485359" y="6450434"/>
            <a:ext cx="9360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gray">
          <a:xfrm>
            <a:off x="325358" y="908720"/>
            <a:ext cx="115200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40" y="6450435"/>
            <a:ext cx="2309318" cy="34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2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hf hdr="0" ftr="0" dt="0"/>
  <p:txStyles>
    <p:titleStyle>
      <a:lvl1pPr algn="l" defTabSz="898427" rtl="0" eaLnBrk="1" latinLnBrk="0" hangingPunct="1">
        <a:lnSpc>
          <a:spcPct val="90000"/>
        </a:lnSpc>
        <a:spcBef>
          <a:spcPct val="0"/>
        </a:spcBef>
        <a:buNone/>
        <a:defRPr sz="2118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898427" rtl="0" eaLnBrk="1" latinLnBrk="0" hangingPunct="1">
        <a:spcBef>
          <a:spcPts val="1059"/>
        </a:spcBef>
        <a:buFont typeface="Arial" pitchFamily="34" charset="0"/>
        <a:buNone/>
        <a:defRPr sz="1235" kern="1200">
          <a:solidFill>
            <a:schemeClr val="accent1"/>
          </a:solidFill>
          <a:latin typeface="+mn-lt"/>
          <a:ea typeface="+mn-ea"/>
          <a:cs typeface="+mn-cs"/>
        </a:defRPr>
      </a:lvl1pPr>
      <a:lvl2pPr marL="0" indent="0" algn="l" defTabSz="898427" rtl="0" eaLnBrk="1" latinLnBrk="0" hangingPunct="1">
        <a:spcBef>
          <a:spcPts val="1059"/>
        </a:spcBef>
        <a:buFont typeface="Arial" pitchFamily="34" charset="0"/>
        <a:buNone/>
        <a:defRPr sz="1059" kern="1200">
          <a:solidFill>
            <a:schemeClr val="tx1"/>
          </a:solidFill>
          <a:latin typeface="+mn-lt"/>
          <a:ea typeface="+mn-ea"/>
          <a:cs typeface="+mn-cs"/>
        </a:defRPr>
      </a:lvl2pPr>
      <a:lvl3pPr marL="158800" indent="-158800" algn="l" defTabSz="898427" rtl="0" eaLnBrk="1" latinLnBrk="0" hangingPunct="1">
        <a:spcBef>
          <a:spcPts val="529"/>
        </a:spcBef>
        <a:buClr>
          <a:schemeClr val="accent1"/>
        </a:buClr>
        <a:buFont typeface="Wingdings 2" pitchFamily="18" charset="2"/>
        <a:buChar char="¡"/>
        <a:defRPr sz="1059" kern="1200">
          <a:solidFill>
            <a:schemeClr val="tx1"/>
          </a:solidFill>
          <a:latin typeface="+mn-lt"/>
          <a:ea typeface="+mn-ea"/>
          <a:cs typeface="+mn-cs"/>
        </a:defRPr>
      </a:lvl3pPr>
      <a:lvl4pPr marL="317600" indent="-158800" algn="l" defTabSz="898427" rtl="0" eaLnBrk="1" latinLnBrk="0" hangingPunct="1">
        <a:spcBef>
          <a:spcPts val="529"/>
        </a:spcBef>
        <a:buClr>
          <a:schemeClr val="accent1"/>
        </a:buClr>
        <a:buFont typeface="Arial" pitchFamily="34" charset="0"/>
        <a:buChar char="–"/>
        <a:defRPr sz="1059" kern="1200">
          <a:solidFill>
            <a:schemeClr val="tx1"/>
          </a:solidFill>
          <a:latin typeface="+mn-lt"/>
          <a:ea typeface="+mn-ea"/>
          <a:cs typeface="+mn-cs"/>
        </a:defRPr>
      </a:lvl4pPr>
      <a:lvl5pPr marL="476401" indent="-158800" algn="l" defTabSz="898427" rtl="0" eaLnBrk="1" latinLnBrk="0" hangingPunct="1">
        <a:spcBef>
          <a:spcPts val="529"/>
        </a:spcBef>
        <a:buClr>
          <a:schemeClr val="accent1"/>
        </a:buClr>
        <a:buFont typeface="Arial" pitchFamily="34" charset="0"/>
        <a:buChar char="–"/>
        <a:defRPr sz="1059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635201" indent="-158800" algn="l" defTabSz="898427" rtl="0" eaLnBrk="1" latinLnBrk="0" hangingPunct="1">
        <a:spcBef>
          <a:spcPts val="529"/>
        </a:spcBef>
        <a:buClr>
          <a:schemeClr val="accent1"/>
        </a:buClr>
        <a:buFont typeface="Arial" pitchFamily="34" charset="0"/>
        <a:buChar char="–"/>
        <a:defRPr sz="1059" kern="1200">
          <a:solidFill>
            <a:schemeClr val="tx1"/>
          </a:solidFill>
          <a:latin typeface="+mn-lt"/>
          <a:ea typeface="+mn-ea"/>
          <a:cs typeface="+mn-cs"/>
        </a:defRPr>
      </a:lvl6pPr>
      <a:lvl7pPr marL="794001" indent="-158800" algn="l" defTabSz="898427" rtl="0" eaLnBrk="1" latinLnBrk="0" hangingPunct="1">
        <a:spcBef>
          <a:spcPts val="529"/>
        </a:spcBef>
        <a:buClr>
          <a:schemeClr val="accent1"/>
        </a:buClr>
        <a:buFont typeface="Arial" pitchFamily="34" charset="0"/>
        <a:buChar char="–"/>
        <a:defRPr sz="1059" kern="1200">
          <a:solidFill>
            <a:schemeClr val="tx1"/>
          </a:solidFill>
          <a:latin typeface="+mn-lt"/>
          <a:ea typeface="+mn-ea"/>
          <a:cs typeface="+mn-cs"/>
        </a:defRPr>
      </a:lvl7pPr>
      <a:lvl8pPr marL="952801" indent="-158800" algn="l" defTabSz="898427" rtl="0" eaLnBrk="1" latinLnBrk="0" hangingPunct="1">
        <a:spcBef>
          <a:spcPts val="529"/>
        </a:spcBef>
        <a:buClr>
          <a:schemeClr val="accent1"/>
        </a:buClr>
        <a:buFont typeface="Arial" pitchFamily="34" charset="0"/>
        <a:buChar char="–"/>
        <a:defRPr sz="1059" kern="1200">
          <a:solidFill>
            <a:schemeClr val="tx1"/>
          </a:solidFill>
          <a:latin typeface="+mn-lt"/>
          <a:ea typeface="+mn-ea"/>
          <a:cs typeface="+mn-cs"/>
        </a:defRPr>
      </a:lvl8pPr>
      <a:lvl9pPr marL="1111602" indent="-158800" algn="l" defTabSz="898427" rtl="0" eaLnBrk="1" latinLnBrk="0" hangingPunct="1">
        <a:spcBef>
          <a:spcPts val="529"/>
        </a:spcBef>
        <a:buClr>
          <a:schemeClr val="accent1"/>
        </a:buClr>
        <a:buFont typeface="Arial" pitchFamily="34" charset="0"/>
        <a:buChar char="–"/>
        <a:defRPr sz="105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indent="0" algn="l" defTabSz="898427" rtl="0" eaLnBrk="1" latinLnBrk="0" hangingPunct="1">
        <a:spcBef>
          <a:spcPts val="0"/>
        </a:spcBef>
        <a:buFont typeface="Arial" pitchFamily="34" charset="0"/>
        <a:buNone/>
        <a:defRPr sz="1059" kern="1200">
          <a:solidFill>
            <a:schemeClr val="tx1"/>
          </a:solidFill>
          <a:latin typeface="+mn-lt"/>
          <a:ea typeface="+mn-ea"/>
          <a:cs typeface="+mn-cs"/>
        </a:defRPr>
      </a:lvl1pPr>
      <a:lvl2pPr marL="158800" indent="-158800" algn="l" defTabSz="898427" rtl="0" eaLnBrk="1" latinLnBrk="0" hangingPunct="1">
        <a:spcBef>
          <a:spcPts val="0"/>
        </a:spcBef>
        <a:buClr>
          <a:schemeClr val="accent1"/>
        </a:buClr>
        <a:buFont typeface="Wingdings 2" pitchFamily="18" charset="2"/>
        <a:buChar char="¡"/>
        <a:defRPr sz="1059" kern="1200">
          <a:solidFill>
            <a:schemeClr val="tx1"/>
          </a:solidFill>
          <a:latin typeface="+mn-lt"/>
          <a:ea typeface="+mn-ea"/>
          <a:cs typeface="+mn-cs"/>
        </a:defRPr>
      </a:lvl2pPr>
      <a:lvl3pPr marL="317600" indent="-158800" algn="l" defTabSz="898427" rtl="0" eaLnBrk="1" latinLnBrk="0" hangingPunct="1">
        <a:spcBef>
          <a:spcPts val="0"/>
        </a:spcBef>
        <a:buClr>
          <a:schemeClr val="accent1"/>
        </a:buClr>
        <a:buFont typeface="Arial" pitchFamily="34" charset="0"/>
        <a:buChar char="–"/>
        <a:defRPr sz="1059" kern="1200">
          <a:solidFill>
            <a:schemeClr val="tx1"/>
          </a:solidFill>
          <a:latin typeface="+mn-lt"/>
          <a:ea typeface="+mn-ea"/>
          <a:cs typeface="+mn-cs"/>
        </a:defRPr>
      </a:lvl3pPr>
      <a:lvl4pPr marL="476401" indent="-158800" algn="l" defTabSz="898427" rtl="0" eaLnBrk="1" latinLnBrk="0" hangingPunct="1">
        <a:spcBef>
          <a:spcPts val="0"/>
        </a:spcBef>
        <a:buClr>
          <a:schemeClr val="accent1"/>
        </a:buClr>
        <a:buFont typeface="Arial" pitchFamily="34" charset="0"/>
        <a:buChar char="–"/>
        <a:defRPr sz="1059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635201" indent="-158800" algn="l" defTabSz="898427" rtl="0" eaLnBrk="1" latinLnBrk="0" hangingPunct="1">
        <a:spcBef>
          <a:spcPts val="0"/>
        </a:spcBef>
        <a:buClr>
          <a:schemeClr val="accent1"/>
        </a:buClr>
        <a:buFont typeface="Arial" pitchFamily="34" charset="0"/>
        <a:buChar char="–"/>
        <a:defRPr sz="1059" kern="1200">
          <a:solidFill>
            <a:schemeClr val="tx1"/>
          </a:solidFill>
          <a:latin typeface="+mn-lt"/>
          <a:ea typeface="+mn-ea"/>
          <a:cs typeface="+mn-cs"/>
        </a:defRPr>
      </a:lvl5pPr>
      <a:lvl6pPr marL="794001" indent="-158800" algn="l" defTabSz="898427" rtl="0" eaLnBrk="1" latinLnBrk="0" hangingPunct="1">
        <a:spcBef>
          <a:spcPts val="0"/>
        </a:spcBef>
        <a:buClr>
          <a:schemeClr val="accent1"/>
        </a:buClr>
        <a:buFont typeface="Arial" pitchFamily="34" charset="0"/>
        <a:buChar char="–"/>
        <a:defRPr sz="1059" kern="1200">
          <a:solidFill>
            <a:schemeClr val="tx1"/>
          </a:solidFill>
          <a:latin typeface="+mn-lt"/>
          <a:ea typeface="+mn-ea"/>
          <a:cs typeface="+mn-cs"/>
        </a:defRPr>
      </a:lvl6pPr>
      <a:lvl7pPr marL="952801" indent="-158800" algn="l" defTabSz="898427" rtl="0" eaLnBrk="1" latinLnBrk="0" hangingPunct="1">
        <a:spcBef>
          <a:spcPts val="0"/>
        </a:spcBef>
        <a:buClr>
          <a:schemeClr val="accent1"/>
        </a:buClr>
        <a:buFont typeface="Arial" pitchFamily="34" charset="0"/>
        <a:buChar char="–"/>
        <a:defRPr sz="1059" kern="1200">
          <a:solidFill>
            <a:schemeClr val="tx1"/>
          </a:solidFill>
          <a:latin typeface="+mn-lt"/>
          <a:ea typeface="+mn-ea"/>
          <a:cs typeface="+mn-cs"/>
        </a:defRPr>
      </a:lvl7pPr>
      <a:lvl8pPr marL="1111602" indent="-158800" algn="l" defTabSz="898427" rtl="0" eaLnBrk="1" latinLnBrk="0" hangingPunct="1">
        <a:spcBef>
          <a:spcPts val="0"/>
        </a:spcBef>
        <a:buClr>
          <a:schemeClr val="accent1"/>
        </a:buClr>
        <a:buFont typeface="Arial" pitchFamily="34" charset="0"/>
        <a:buChar char="–"/>
        <a:defRPr sz="1059" kern="1200">
          <a:solidFill>
            <a:schemeClr val="tx1"/>
          </a:solidFill>
          <a:latin typeface="+mn-lt"/>
          <a:ea typeface="+mn-ea"/>
          <a:cs typeface="+mn-cs"/>
        </a:defRPr>
      </a:lvl8pPr>
      <a:lvl9pPr marL="1270402" indent="-158800" algn="l" defTabSz="898427" rtl="0" eaLnBrk="1" latinLnBrk="0" hangingPunct="1">
        <a:spcBef>
          <a:spcPts val="0"/>
        </a:spcBef>
        <a:buClr>
          <a:schemeClr val="accent1"/>
        </a:buClr>
        <a:buFont typeface="Arial" pitchFamily="34" charset="0"/>
        <a:buChar char="–"/>
        <a:defRPr sz="10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CLIENT NAME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F4B6E-05A8-4B57-A7B0-A6A2EC04F7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3688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 dt="0"/>
  <p:txStyles>
    <p:titleStyle>
      <a:lvl1pPr algn="ctr" defTabSz="899010" rtl="0" eaLnBrk="1" latinLnBrk="0" hangingPunct="1">
        <a:spcBef>
          <a:spcPct val="0"/>
        </a:spcBef>
        <a:buNone/>
        <a:defRPr sz="432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7129" indent="-337129" algn="l" defTabSz="899010" rtl="0" eaLnBrk="1" latinLnBrk="0" hangingPunct="1">
        <a:spcBef>
          <a:spcPct val="20000"/>
        </a:spcBef>
        <a:buFont typeface="Arial" pitchFamily="34" charset="0"/>
        <a:buChar char="•"/>
        <a:defRPr sz="3177" kern="1200">
          <a:solidFill>
            <a:schemeClr val="tx1"/>
          </a:solidFill>
          <a:latin typeface="+mn-lt"/>
          <a:ea typeface="+mn-ea"/>
          <a:cs typeface="+mn-cs"/>
        </a:defRPr>
      </a:lvl1pPr>
      <a:lvl2pPr marL="730446" indent="-280941" algn="l" defTabSz="899010" rtl="0" eaLnBrk="1" latinLnBrk="0" hangingPunct="1">
        <a:spcBef>
          <a:spcPct val="20000"/>
        </a:spcBef>
        <a:buFont typeface="Arial" pitchFamily="34" charset="0"/>
        <a:buChar char="–"/>
        <a:defRPr sz="2735" kern="1200">
          <a:solidFill>
            <a:schemeClr val="tx1"/>
          </a:solidFill>
          <a:latin typeface="+mn-lt"/>
          <a:ea typeface="+mn-ea"/>
          <a:cs typeface="+mn-cs"/>
        </a:defRPr>
      </a:lvl2pPr>
      <a:lvl3pPr marL="1123764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2382" kern="1200">
          <a:solidFill>
            <a:schemeClr val="tx1"/>
          </a:solidFill>
          <a:latin typeface="+mn-lt"/>
          <a:ea typeface="+mn-ea"/>
          <a:cs typeface="+mn-cs"/>
        </a:defRPr>
      </a:lvl3pPr>
      <a:lvl4pPr marL="1573269" indent="-224753" algn="l" defTabSz="899010" rtl="0" eaLnBrk="1" latinLnBrk="0" hangingPunct="1">
        <a:spcBef>
          <a:spcPct val="20000"/>
        </a:spcBef>
        <a:buFont typeface="Arial" pitchFamily="34" charset="0"/>
        <a:buChar char="–"/>
        <a:defRPr sz="1941" kern="1200">
          <a:solidFill>
            <a:schemeClr val="tx1"/>
          </a:solidFill>
          <a:latin typeface="+mn-lt"/>
          <a:ea typeface="+mn-ea"/>
          <a:cs typeface="+mn-cs"/>
        </a:defRPr>
      </a:lvl4pPr>
      <a:lvl5pPr marL="2022774" indent="-224753" algn="l" defTabSz="899010" rtl="0" eaLnBrk="1" latinLnBrk="0" hangingPunct="1">
        <a:spcBef>
          <a:spcPct val="20000"/>
        </a:spcBef>
        <a:buFont typeface="Arial" pitchFamily="34" charset="0"/>
        <a:buChar char="»"/>
        <a:defRPr sz="1941" kern="1200">
          <a:solidFill>
            <a:schemeClr val="tx1"/>
          </a:solidFill>
          <a:latin typeface="+mn-lt"/>
          <a:ea typeface="+mn-ea"/>
          <a:cs typeface="+mn-cs"/>
        </a:defRPr>
      </a:lvl5pPr>
      <a:lvl6pPr marL="2472279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921785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71290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820796" indent="-224753" algn="l" defTabSz="899010" rtl="0" eaLnBrk="1" latinLnBrk="0" hangingPunct="1">
        <a:spcBef>
          <a:spcPct val="20000"/>
        </a:spcBef>
        <a:buFont typeface="Arial" pitchFamily="34" charset="0"/>
        <a:buChar char="•"/>
        <a:defRPr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9505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99010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48516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98021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47527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97032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46538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96043" algn="l" defTabSz="899010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5A5072-7B47-4D32-B52A-4EBBF590B8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715DAF0-AE1B-46C9-8A6B-DB2AA05AB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6219D-510E-4184-9090-6D5578A87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F4A713-7B75-4B21-90D7-5AB19547C7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631C0B-6DA6-4E57-8231-CE32B3434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29501E6-A978-4A61-9689-9085AF97A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C62753-30E3-528D-CF67-0E1FCA897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s-ES" sz="6600" dirty="0">
                <a:solidFill>
                  <a:srgbClr val="FFFFFF"/>
                </a:solidFill>
              </a:rPr>
              <a:t>Reunión del ayuntamiento del condado de </a:t>
            </a:r>
            <a:r>
              <a:rPr lang="es-ES" sz="6600" dirty="0" err="1">
                <a:solidFill>
                  <a:srgbClr val="FFFFFF"/>
                </a:solidFill>
              </a:rPr>
              <a:t>Runnels</a:t>
            </a:r>
            <a:endParaRPr lang="en-US" sz="66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DAE4E-0275-60B4-F402-67958593C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9100909" cy="1458258"/>
          </a:xfrm>
        </p:spPr>
        <p:txBody>
          <a:bodyPr anchor="ctr">
            <a:normAutofit fontScale="92500" lnSpcReduction="10000"/>
          </a:bodyPr>
          <a:lstStyle/>
          <a:p>
            <a:pPr algn="l"/>
            <a:br>
              <a:rPr lang="en-US" sz="2400" dirty="0">
                <a:solidFill>
                  <a:srgbClr val="FFFFFF"/>
                </a:solidFill>
              </a:rPr>
            </a:br>
            <a:r>
              <a:rPr lang="es-ES" sz="4800" dirty="0">
                <a:solidFill>
                  <a:srgbClr val="FFFFFF"/>
                </a:solidFill>
              </a:rPr>
              <a:t>Reparaciones de la cárcel / Elección de fianzas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644542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21761-A63F-D5C0-7093-1F90D7E134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15D27-7AC2-CC00-B551-9EBE271C4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42882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1DACB1-E8CD-443A-D46A-F9C712BFFAB8}"/>
              </a:ext>
            </a:extLst>
          </p:cNvPr>
          <p:cNvSpPr txBox="1"/>
          <p:nvPr/>
        </p:nvSpPr>
        <p:spPr>
          <a:xfrm>
            <a:off x="253996" y="428017"/>
            <a:ext cx="41915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u="sng" dirty="0"/>
              <a:t>MARCO DE LA PUERTA DE LA CELDA</a:t>
            </a:r>
          </a:p>
          <a:p>
            <a:endParaRPr lang="en-US" sz="3200" dirty="0"/>
          </a:p>
          <a:p>
            <a:r>
              <a:rPr lang="en-US" sz="3200" dirty="0"/>
              <a:t>Para </a:t>
            </a:r>
            <a:r>
              <a:rPr lang="en-US" sz="3200" dirty="0" err="1"/>
              <a:t>reparar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9992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B2810-A22E-A8CC-0DE9-10B5438CC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5AB166-FA08-F3B9-9B40-2F078F8D6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8458" y="385167"/>
            <a:ext cx="8059754" cy="6044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A13DBA-69BA-CEA1-9E6B-1484BC378547}"/>
              </a:ext>
            </a:extLst>
          </p:cNvPr>
          <p:cNvSpPr txBox="1"/>
          <p:nvPr/>
        </p:nvSpPr>
        <p:spPr>
          <a:xfrm>
            <a:off x="128016" y="428017"/>
            <a:ext cx="35204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u="sng" dirty="0"/>
              <a:t>MARCO DE LA PUERTA DE LA CELDA</a:t>
            </a:r>
          </a:p>
          <a:p>
            <a:endParaRPr lang="en-US" sz="3200" dirty="0"/>
          </a:p>
          <a:p>
            <a:r>
              <a:rPr lang="en-US" sz="3200" dirty="0"/>
              <a:t>Para </a:t>
            </a:r>
            <a:r>
              <a:rPr lang="en-US" sz="3200" dirty="0" err="1"/>
              <a:t>reparar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66963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64997-0606-BE5A-D09D-2A135BD3E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21BD30-F39D-9019-89C5-E4EB5703B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42882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A42529-A0DE-8E59-F655-96D86E5EF35E}"/>
              </a:ext>
            </a:extLst>
          </p:cNvPr>
          <p:cNvSpPr txBox="1"/>
          <p:nvPr/>
        </p:nvSpPr>
        <p:spPr>
          <a:xfrm>
            <a:off x="253996" y="428017"/>
            <a:ext cx="41915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PLOMERÍA</a:t>
            </a:r>
          </a:p>
          <a:p>
            <a:endParaRPr lang="en-US" sz="3200" dirty="0"/>
          </a:p>
          <a:p>
            <a:r>
              <a:rPr lang="es-ES" sz="3200" dirty="0"/>
              <a:t>Plomería vieja que debe reemplazarse / actualizarse.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79706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9F1C4-E155-D8B8-B79A-8426DC228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BB1C61-80C7-1CC6-EC69-0B68FCEE1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42882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A3950C-868D-1665-EF6A-47C3CAC232D3}"/>
              </a:ext>
            </a:extLst>
          </p:cNvPr>
          <p:cNvSpPr txBox="1"/>
          <p:nvPr/>
        </p:nvSpPr>
        <p:spPr>
          <a:xfrm>
            <a:off x="253996" y="428017"/>
            <a:ext cx="41915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PLOMERÍA</a:t>
            </a:r>
          </a:p>
          <a:p>
            <a:endParaRPr lang="en-US" sz="3200" dirty="0"/>
          </a:p>
          <a:p>
            <a:r>
              <a:rPr lang="es-ES" sz="3200" dirty="0"/>
              <a:t>Plomería vieja que debe reemplazarse / actualizarse.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06163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00F63-D5F1-E4C4-5F95-8253BF702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6C1746-F384-15E8-B795-3C4625ED6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42882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7E8137-08E9-071A-2E92-D5FF06F14458}"/>
              </a:ext>
            </a:extLst>
          </p:cNvPr>
          <p:cNvSpPr txBox="1"/>
          <p:nvPr/>
        </p:nvSpPr>
        <p:spPr>
          <a:xfrm>
            <a:off x="253996" y="428017"/>
            <a:ext cx="41915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PLOMERÍA</a:t>
            </a:r>
          </a:p>
          <a:p>
            <a:endParaRPr lang="en-US" sz="3200" dirty="0"/>
          </a:p>
          <a:p>
            <a:r>
              <a:rPr lang="es-ES" sz="3200" dirty="0"/>
              <a:t>Plomería vieja que debe reemplazarse / actualizarse.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4340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ABE97-52C8-4459-E7AD-550FD678D1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092B9D-E44E-4721-0503-5B846C158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3404681" y="228599"/>
            <a:ext cx="8534402" cy="64008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8BDBCFA-80BF-AEF9-FDD2-9E8D0AD348EE}"/>
              </a:ext>
            </a:extLst>
          </p:cNvPr>
          <p:cNvSpPr txBox="1"/>
          <p:nvPr/>
        </p:nvSpPr>
        <p:spPr>
          <a:xfrm>
            <a:off x="93742" y="228598"/>
            <a:ext cx="34318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PLOMERÍA</a:t>
            </a:r>
          </a:p>
          <a:p>
            <a:endParaRPr lang="en-US" sz="3200" dirty="0"/>
          </a:p>
          <a:p>
            <a:r>
              <a:rPr lang="es-ES" sz="3200" dirty="0"/>
              <a:t>Plomería vieja que debe reemplazarse / actualizarse.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2426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086EC0-279C-F4C5-3F84-9D7F4EB478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AA78DD8-A6B1-E632-C07D-69A87C910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5A3146-C6DA-9C83-530D-17D081FF5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8AC0B38-2DA6-A396-762E-A19B51287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B6AD67-E9FC-BE5C-DC0F-94D7D8410F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8D1AC3-81D1-B42A-1257-1F887426E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664F5ED-AF13-5F80-1D49-D1B3B58421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69300C-DC1F-9AE9-8D26-241B9A4C7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/>
          </a:bodyPr>
          <a:lstStyle/>
          <a:p>
            <a:pPr algn="l"/>
            <a:r>
              <a:rPr lang="en-US" sz="7200" dirty="0">
                <a:solidFill>
                  <a:srgbClr val="FFFFFF"/>
                </a:solidFill>
              </a:rPr>
              <a:t>RESUMEN FINANCIERO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DE8231-E894-F350-F138-DB0F906593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sz="3200" dirty="0" err="1"/>
              <a:t>Presentado</a:t>
            </a:r>
            <a:r>
              <a:rPr lang="en-US" sz="3200" dirty="0"/>
              <a:t> </a:t>
            </a:r>
            <a:r>
              <a:rPr lang="en-US" sz="3200" dirty="0" err="1"/>
              <a:t>por</a:t>
            </a:r>
            <a:r>
              <a:rPr lang="en-US" sz="3200" dirty="0"/>
              <a:t> Specialized Public Finance Inc.</a:t>
            </a:r>
          </a:p>
        </p:txBody>
      </p:sp>
    </p:spTree>
    <p:extLst>
      <p:ext uri="{BB962C8B-B14F-4D97-AF65-F5344CB8AC3E}">
        <p14:creationId xmlns:p14="http://schemas.microsoft.com/office/powerpoint/2010/main" val="311028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2398058" y="2286000"/>
            <a:ext cx="7422776" cy="0"/>
          </a:xfrm>
          <a:prstGeom prst="line">
            <a:avLst/>
          </a:prstGeom>
          <a:noFill/>
          <a:ln w="4127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899010"/>
            <a:endParaRPr lang="en-US" sz="1765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7227" y="5311594"/>
            <a:ext cx="4193825" cy="847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>
            <a:spLocks noGrp="1" noChangeArrowheads="1"/>
          </p:cNvSpPr>
          <p:nvPr/>
        </p:nvSpPr>
        <p:spPr bwMode="auto">
          <a:xfrm>
            <a:off x="2398058" y="2353235"/>
            <a:ext cx="7422776" cy="1344706"/>
          </a:xfrm>
          <a:prstGeom prst="rect">
            <a:avLst/>
          </a:prstGeom>
          <a:solidFill>
            <a:srgbClr val="003E28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14400" rtl="0" eaLnBrk="0" fontAlgn="base" hangingPunct="0">
              <a:lnSpc>
                <a:spcPct val="108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722313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Helvetica" pitchFamily="34" charset="0"/>
              </a:defRPr>
            </a:lvl2pPr>
            <a:lvl3pPr algn="l" defTabSz="722313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Helvetica" pitchFamily="34" charset="0"/>
              </a:defRPr>
            </a:lvl3pPr>
            <a:lvl4pPr algn="l" defTabSz="722313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Helvetica" pitchFamily="34" charset="0"/>
              </a:defRPr>
            </a:lvl4pPr>
            <a:lvl5pPr algn="l" defTabSz="722313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Helvetica" pitchFamily="34" charset="0"/>
              </a:defRPr>
            </a:lvl5pPr>
            <a:lvl6pPr marL="457200" algn="l" defTabSz="722313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Helvetica" pitchFamily="34" charset="0"/>
              </a:defRPr>
            </a:lvl6pPr>
            <a:lvl7pPr marL="914400" algn="l" defTabSz="722313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Helvetica" pitchFamily="34" charset="0"/>
              </a:defRPr>
            </a:lvl7pPr>
            <a:lvl8pPr marL="1371600" algn="l" defTabSz="722313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Helvetica" pitchFamily="34" charset="0"/>
              </a:defRPr>
            </a:lvl8pPr>
            <a:lvl9pPr marL="1828800" algn="l" defTabSz="722313" rtl="0" eaLnBrk="0" fontAlgn="base" hangingPunct="0"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tx1"/>
                </a:solidFill>
                <a:latin typeface="Helvetica" pitchFamily="34" charset="0"/>
              </a:defRPr>
            </a:lvl9pPr>
          </a:lstStyle>
          <a:p>
            <a:pPr defTabSz="806867">
              <a:lnSpc>
                <a:spcPct val="100000"/>
              </a:lnSpc>
              <a:tabLst>
                <a:tab pos="100858" algn="l"/>
              </a:tabLst>
            </a:pPr>
            <a:r>
              <a:rPr lang="en-US" sz="2647" dirty="0">
                <a:solidFill>
                  <a:prstClr val="white"/>
                </a:solidFill>
                <a:latin typeface="Calibri"/>
                <a:cs typeface="Arial" pitchFamily="34" charset="0"/>
              </a:rPr>
              <a:t>Condado de Runnels, Texas</a:t>
            </a:r>
          </a:p>
          <a:p>
            <a:pPr defTabSz="806867">
              <a:lnSpc>
                <a:spcPct val="100000"/>
              </a:lnSpc>
              <a:tabLst>
                <a:tab pos="100858" algn="l"/>
              </a:tabLst>
            </a:pPr>
            <a:r>
              <a:rPr lang="es-ES" sz="1500" b="0" i="1" dirty="0">
                <a:solidFill>
                  <a:prstClr val="white"/>
                </a:solidFill>
                <a:latin typeface="Calibri"/>
                <a:cs typeface="Arial" pitchFamily="34" charset="0"/>
              </a:rPr>
              <a:t>11 de febrero de 2025</a:t>
            </a:r>
            <a:endParaRPr lang="en-US" sz="1500" b="0" i="1" dirty="0">
              <a:solidFill>
                <a:prstClr val="white"/>
              </a:solidFill>
              <a:latin typeface="Calibri"/>
              <a:cs typeface="Arial" pitchFamily="34" charset="0"/>
            </a:endParaRPr>
          </a:p>
        </p:txBody>
      </p:sp>
      <p:sp>
        <p:nvSpPr>
          <p:cNvPr id="10" name="Line 4"/>
          <p:cNvSpPr>
            <a:spLocks noChangeShapeType="1"/>
          </p:cNvSpPr>
          <p:nvPr/>
        </p:nvSpPr>
        <p:spPr bwMode="auto">
          <a:xfrm>
            <a:off x="2398059" y="3765176"/>
            <a:ext cx="7422776" cy="0"/>
          </a:xfrm>
          <a:prstGeom prst="line">
            <a:avLst/>
          </a:prstGeom>
          <a:noFill/>
          <a:ln w="41275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/>
        </p:spPr>
        <p:txBody>
          <a:bodyPr wrap="none" lIns="0" tIns="0" rIns="0" bIns="0" anchor="ctr"/>
          <a:lstStyle/>
          <a:p>
            <a:pPr defTabSz="899010"/>
            <a:endParaRPr lang="en-US" sz="1765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330824" y="1963271"/>
            <a:ext cx="6858000" cy="322729"/>
          </a:xfrm>
          <a:prstGeom prst="rect">
            <a:avLst/>
          </a:prstGeom>
          <a:noFill/>
        </p:spPr>
        <p:txBody>
          <a:bodyPr vert="horz" lIns="89896" tIns="44948" rIns="89896" bIns="44948" rtlCol="0">
            <a:noAutofit/>
          </a:bodyPr>
          <a:lstStyle/>
          <a:p>
            <a:pPr defTabSz="899010">
              <a:defRPr/>
            </a:pPr>
            <a:r>
              <a:rPr lang="en-US" sz="1412" i="1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cs typeface="Arial" pitchFamily="34" charset="0"/>
              </a:rPr>
              <a:t> 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1819B1F2-B217-4A80-BFE1-A0011A72DE1A}"/>
              </a:ext>
            </a:extLst>
          </p:cNvPr>
          <p:cNvSpPr txBox="1">
            <a:spLocks noChangeArrowheads="1"/>
          </p:cNvSpPr>
          <p:nvPr/>
        </p:nvSpPr>
        <p:spPr>
          <a:xfrm>
            <a:off x="2330824" y="1774780"/>
            <a:ext cx="6858000" cy="322729"/>
          </a:xfrm>
          <a:prstGeom prst="rect">
            <a:avLst/>
          </a:prstGeom>
          <a:noFill/>
        </p:spPr>
        <p:txBody>
          <a:bodyPr vert="horz" lIns="89896" tIns="44948" rIns="89896" bIns="44948" rtlCol="0">
            <a:noAutofit/>
          </a:bodyPr>
          <a:lstStyle/>
          <a:p>
            <a:pPr defTabSz="899010">
              <a:defRPr/>
            </a:pPr>
            <a:r>
              <a:rPr lang="es-ES" sz="1412" i="1" dirty="0">
                <a:solidFill>
                  <a:prstClr val="black">
                    <a:lumMod val="65000"/>
                    <a:lumOff val="35000"/>
                  </a:prstClr>
                </a:solidFill>
                <a:latin typeface="Univers Condensed" pitchFamily="34" charset="0"/>
                <a:cs typeface="Arial" pitchFamily="34" charset="0"/>
              </a:rPr>
              <a:t>Resumen del referéndum de bonos propuesto</a:t>
            </a:r>
            <a:endParaRPr lang="en-US" sz="1412" i="1" dirty="0">
              <a:solidFill>
                <a:prstClr val="black">
                  <a:lumMod val="65000"/>
                  <a:lumOff val="35000"/>
                </a:prstClr>
              </a:solidFill>
              <a:latin typeface="Univers Condensed" pitchFamily="34" charset="0"/>
              <a:cs typeface="Arial" pitchFamily="34" charset="0"/>
            </a:endParaRPr>
          </a:p>
          <a:p>
            <a:pPr defTabSz="899010">
              <a:defRPr/>
            </a:pPr>
            <a:endParaRPr lang="en-US" sz="1412" i="1" dirty="0">
              <a:solidFill>
                <a:prstClr val="black">
                  <a:lumMod val="65000"/>
                  <a:lumOff val="35000"/>
                </a:prstClr>
              </a:solidFill>
              <a:latin typeface="Univers Condensed" pitchFamily="34" charset="0"/>
              <a:cs typeface="Arial" pitchFamily="34" charset="0"/>
            </a:endParaRPr>
          </a:p>
          <a:p>
            <a:pPr defTabSz="899010">
              <a:defRPr/>
            </a:pPr>
            <a:r>
              <a:rPr lang="en-US" sz="1412" i="1" dirty="0">
                <a:solidFill>
                  <a:prstClr val="black">
                    <a:lumMod val="65000"/>
                    <a:lumOff val="35000"/>
                  </a:prstClr>
                </a:solidFill>
                <a:latin typeface="Univers Condensed" pitchFamily="34" charset="0"/>
                <a:cs typeface="Arial" pitchFamily="34" charset="0"/>
              </a:rPr>
              <a:t> </a:t>
            </a:r>
            <a:endParaRPr lang="en-US" sz="1235" i="1" dirty="0">
              <a:solidFill>
                <a:prstClr val="black">
                  <a:lumMod val="65000"/>
                  <a:lumOff val="35000"/>
                </a:prstClr>
              </a:solidFill>
              <a:latin typeface="Univers Condensed" pitchFamily="34" charset="0"/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0595AD-E4AE-8E76-2B7C-7A438859F1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414"/>
          <a:stretch/>
        </p:blipFill>
        <p:spPr>
          <a:xfrm>
            <a:off x="7763434" y="5340756"/>
            <a:ext cx="2057401" cy="124830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98ADD-B268-B7B7-8565-BAA1260ACB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C6AE8E0-656E-C18A-A01F-3E53FF15F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algn="r" defTabSz="893145" rtl="0" eaLnBrk="1" latinLnBrk="0" hangingPunct="1">
              <a:lnSpc>
                <a:spcPct val="100000"/>
              </a:lnSpc>
              <a:spcBef>
                <a:spcPct val="0"/>
              </a:spcBef>
              <a:buClrTx/>
              <a:defRPr lang="en-US" sz="794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4DF4B6E-05A8-4B57-A7B0-A6A2EC04F7BB}" type="slidenum">
              <a:rPr lang="en-US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18</a:t>
            </a:fld>
            <a:endParaRPr lang="en-US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FC76EA-DBF2-A2BF-7D39-A75451776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5350" y="1344706"/>
            <a:ext cx="8387206" cy="4908176"/>
          </a:xfrm>
        </p:spPr>
        <p:txBody>
          <a:bodyPr/>
          <a:lstStyle/>
          <a:p>
            <a:pPr lvl="2" algn="just"/>
            <a:r>
              <a:rPr lang="es-ES" sz="1412" dirty="0">
                <a:latin typeface="Calibri" panose="020F0502020204030204" pitchFamily="34" charset="0"/>
                <a:cs typeface="Calibri" panose="020F0502020204030204" pitchFamily="34" charset="0"/>
              </a:rPr>
              <a:t>El condado de </a:t>
            </a:r>
            <a:r>
              <a:rPr lang="es-ES" sz="1412" dirty="0" err="1">
                <a:latin typeface="Calibri" panose="020F0502020204030204" pitchFamily="34" charset="0"/>
                <a:cs typeface="Calibri" panose="020F0502020204030204" pitchFamily="34" charset="0"/>
              </a:rPr>
              <a:t>Runnels</a:t>
            </a:r>
            <a:r>
              <a:rPr lang="es-ES" sz="1412" dirty="0">
                <a:latin typeface="Calibri" panose="020F0502020204030204" pitchFamily="34" charset="0"/>
                <a:cs typeface="Calibri" panose="020F0502020204030204" pitchFamily="34" charset="0"/>
              </a:rPr>
              <a:t> (el “Condado”) está considerando convocar un referéndum de bonos en mayo de 2025.</a:t>
            </a:r>
          </a:p>
          <a:p>
            <a:pPr marL="0" lvl="2" indent="0" algn="just">
              <a:buNone/>
            </a:pPr>
            <a:endParaRPr lang="en-US" sz="1412" b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just"/>
            <a:r>
              <a:rPr lang="es-ES" sz="1412" dirty="0">
                <a:latin typeface="Calibri" panose="020F0502020204030204" pitchFamily="34" charset="0"/>
                <a:cs typeface="Calibri" panose="020F0502020204030204" pitchFamily="34" charset="0"/>
              </a:rPr>
              <a:t>El monto total del Referéndum de Bonos considerado es de $3,900,000. Los fondos obtenidos se utilizarán para renovar y mejorar las instalaciones penitenciarias existentes del condado.</a:t>
            </a:r>
          </a:p>
          <a:p>
            <a:pPr marL="0" lvl="2" indent="0" algn="just">
              <a:buNone/>
            </a:pPr>
            <a:endParaRPr lang="en-US" sz="141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just"/>
            <a:r>
              <a:rPr lang="es-ES" sz="1412" dirty="0">
                <a:latin typeface="Calibri" panose="020F0502020204030204" pitchFamily="34" charset="0"/>
                <a:cs typeface="Calibri" panose="020F0502020204030204" pitchFamily="34" charset="0"/>
              </a:rPr>
              <a:t>Los Bonos propuestos se amortizarán en un plazo de 20 años con pagos aproximadamente iguales en cada Año Fiscal.</a:t>
            </a:r>
          </a:p>
          <a:p>
            <a:pPr marL="0" lvl="2" indent="0" algn="just">
              <a:buNone/>
            </a:pPr>
            <a:endParaRPr lang="en-US" sz="141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just"/>
            <a:r>
              <a:rPr lang="es-ES" sz="1412" dirty="0">
                <a:latin typeface="Calibri" panose="020F0502020204030204" pitchFamily="34" charset="0"/>
                <a:cs typeface="Calibri" panose="020F0502020204030204" pitchFamily="34" charset="0"/>
              </a:rPr>
              <a:t>Con base en el valor tasado actual del Condado, se estima que los Bonos tendrán un impacto de 2,8 centavos en la tasa de impuesto I&amp;S.</a:t>
            </a:r>
          </a:p>
          <a:p>
            <a:pPr marL="0" lvl="2" indent="0" algn="just">
              <a:buNone/>
            </a:pPr>
            <a:endParaRPr lang="en-US" sz="141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just"/>
            <a:r>
              <a:rPr lang="es-ES" sz="1412" dirty="0">
                <a:latin typeface="Calibri" panose="020F0502020204030204" pitchFamily="34" charset="0"/>
                <a:cs typeface="Calibri" panose="020F0502020204030204" pitchFamily="34" charset="0"/>
              </a:rPr>
              <a:t>La tasa de interés estimada para los Bonos es del 4,46%, lo que representa las tasas de interés del mercado actual más un colchón del 0,25% para movimientos imprevistos.</a:t>
            </a:r>
          </a:p>
          <a:p>
            <a:pPr marL="0" lvl="2" indent="0" algn="just">
              <a:buNone/>
            </a:pPr>
            <a:endParaRPr lang="en-US" sz="141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 algn="just"/>
            <a:r>
              <a:rPr lang="es-ES" sz="1412" dirty="0">
                <a:latin typeface="Calibri" panose="020F0502020204030204" pitchFamily="34" charset="0"/>
                <a:cs typeface="Calibri" panose="020F0502020204030204" pitchFamily="34" charset="0"/>
              </a:rPr>
              <a:t>Si los votantes lo autorizan, los bonos podrían emitirse este verano.</a:t>
            </a:r>
            <a:endParaRPr lang="en-US" sz="1412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3" algn="just">
              <a:spcAft>
                <a:spcPts val="882"/>
              </a:spcAft>
            </a:pPr>
            <a:endParaRPr lang="en-US" sz="1412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FE276E-DA12-E62A-717B-948E28A39F5B}"/>
              </a:ext>
            </a:extLst>
          </p:cNvPr>
          <p:cNvSpPr txBox="1">
            <a:spLocks/>
          </p:cNvSpPr>
          <p:nvPr/>
        </p:nvSpPr>
        <p:spPr bwMode="gray">
          <a:xfrm>
            <a:off x="1895310" y="370143"/>
            <a:ext cx="8385883" cy="57115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0181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8427"/>
            <a:r>
              <a:rPr lang="es-ES" sz="2118" dirty="0">
                <a:solidFill>
                  <a:srgbClr val="003E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Descripción general del Plan de Finanzas</a:t>
            </a:r>
            <a:r>
              <a:rPr lang="en-US" sz="1588" i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D2FC7CF-FC32-6A6D-6ED8-F714801D94B5}"/>
              </a:ext>
            </a:extLst>
          </p:cNvPr>
          <p:cNvSpPr txBox="1"/>
          <p:nvPr/>
        </p:nvSpPr>
        <p:spPr>
          <a:xfrm>
            <a:off x="1564849" y="5621203"/>
            <a:ext cx="793736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s-E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*Esta descripción general del plan no pretende formar ni ser parte de un contrato con los votantes con respecto a la propuesta de bonos o cualquier bono emitido.</a:t>
            </a:r>
            <a:endParaRPr lang="en-US" sz="1400" dirty="0" err="1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29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69D37-7014-07DA-27E3-1BF46ACCF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70A1ABF-AD5D-C40A-CC06-CB758AF5E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algn="r" defTabSz="893145" rtl="0" eaLnBrk="1" latinLnBrk="0" hangingPunct="1">
              <a:lnSpc>
                <a:spcPct val="100000"/>
              </a:lnSpc>
              <a:spcBef>
                <a:spcPct val="0"/>
              </a:spcBef>
              <a:buClrTx/>
              <a:defRPr lang="en-US" sz="794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4DF4B6E-05A8-4B57-A7B0-A6A2EC04F7BB}" type="slidenum">
              <a:rPr lang="en-US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19</a:t>
            </a:fld>
            <a:endParaRPr lang="en-US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3C34536-ACA8-16B2-F63E-43D1BD3B7567}"/>
              </a:ext>
            </a:extLst>
          </p:cNvPr>
          <p:cNvSpPr txBox="1">
            <a:spLocks/>
          </p:cNvSpPr>
          <p:nvPr/>
        </p:nvSpPr>
        <p:spPr bwMode="gray">
          <a:xfrm>
            <a:off x="1895310" y="370143"/>
            <a:ext cx="8385883" cy="57115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0181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8427"/>
            <a:r>
              <a:rPr lang="es-ES" sz="2118" dirty="0">
                <a:solidFill>
                  <a:srgbClr val="003E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Modelo proforma del impacto estimado de la tasa impositiva</a:t>
            </a:r>
          </a:p>
          <a:p>
            <a:pPr defTabSz="898427"/>
            <a:r>
              <a:rPr lang="en-US" sz="1588" i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588" i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Bono de $3.9 millones con un plazo de 20 años</a:t>
            </a:r>
            <a:endParaRPr lang="en-US" sz="1588" i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136BF3-AD85-515C-4446-CE01D7E10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941" y="1479176"/>
            <a:ext cx="5783043" cy="4379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345BD4F-0409-0033-7EB5-291556037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2046" y="2003383"/>
            <a:ext cx="2757013" cy="143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50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DD1604-5094-26DA-CD9A-F2F035222B7D}"/>
              </a:ext>
            </a:extLst>
          </p:cNvPr>
          <p:cNvSpPr txBox="1"/>
          <p:nvPr/>
        </p:nvSpPr>
        <p:spPr>
          <a:xfrm>
            <a:off x="548640" y="420624"/>
            <a:ext cx="11183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u="sng" dirty="0"/>
              <a:t>Funcionarios del condado de </a:t>
            </a:r>
            <a:r>
              <a:rPr lang="es-ES" sz="4800" u="sng" dirty="0" err="1"/>
              <a:t>Runnels</a:t>
            </a:r>
            <a:endParaRPr lang="en-US" sz="2800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35D6F-A856-C84D-8DCC-D5D2261F5F5D}"/>
              </a:ext>
            </a:extLst>
          </p:cNvPr>
          <p:cNvSpPr txBox="1"/>
          <p:nvPr/>
        </p:nvSpPr>
        <p:spPr>
          <a:xfrm>
            <a:off x="740664" y="2287322"/>
            <a:ext cx="50292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/>
          </a:p>
          <a:p>
            <a:pPr algn="ctr"/>
            <a:r>
              <a:rPr lang="en-US" sz="2800" dirty="0"/>
              <a:t>Carl King</a:t>
            </a:r>
            <a:br>
              <a:rPr lang="en-US" sz="2800" dirty="0"/>
            </a:br>
            <a:r>
              <a:rPr lang="en-US" sz="2800" dirty="0" err="1"/>
              <a:t>Comisionado</a:t>
            </a:r>
            <a:r>
              <a:rPr lang="en-US" sz="2800" dirty="0"/>
              <a:t>, </a:t>
            </a:r>
            <a:r>
              <a:rPr lang="en-US" sz="2800" dirty="0" err="1"/>
              <a:t>precinto</a:t>
            </a:r>
            <a:r>
              <a:rPr lang="en-US" sz="2800" dirty="0"/>
              <a:t> 1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Chris Ocker</a:t>
            </a:r>
            <a:br>
              <a:rPr lang="en-US" sz="2800" dirty="0"/>
            </a:br>
            <a:r>
              <a:rPr lang="en-US" sz="2800" dirty="0" err="1"/>
              <a:t>Comisionado</a:t>
            </a:r>
            <a:r>
              <a:rPr lang="en-US" sz="2800" dirty="0"/>
              <a:t>, </a:t>
            </a:r>
            <a:r>
              <a:rPr lang="en-US" sz="2800" dirty="0" err="1"/>
              <a:t>precinto</a:t>
            </a:r>
            <a:r>
              <a:rPr lang="en-US" sz="2800" dirty="0"/>
              <a:t>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62102D-7081-A85A-6EBD-EFFE39B7B6DA}"/>
              </a:ext>
            </a:extLst>
          </p:cNvPr>
          <p:cNvSpPr txBox="1"/>
          <p:nvPr/>
        </p:nvSpPr>
        <p:spPr>
          <a:xfrm>
            <a:off x="6565392" y="2287322"/>
            <a:ext cx="471830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/>
          </a:p>
          <a:p>
            <a:pPr algn="ctr"/>
            <a:r>
              <a:rPr lang="en-US" sz="2800" dirty="0"/>
              <a:t>Brandon Poehls</a:t>
            </a:r>
            <a:br>
              <a:rPr lang="en-US" sz="2800" dirty="0"/>
            </a:br>
            <a:r>
              <a:rPr lang="en-US" sz="2800" dirty="0" err="1"/>
              <a:t>Comisionado</a:t>
            </a:r>
            <a:r>
              <a:rPr lang="en-US" sz="2800" dirty="0"/>
              <a:t>, </a:t>
            </a:r>
            <a:r>
              <a:rPr lang="en-US" sz="2800" dirty="0" err="1"/>
              <a:t>precinto</a:t>
            </a:r>
            <a:r>
              <a:rPr lang="en-US" sz="2800" dirty="0"/>
              <a:t> 3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/>
              <a:t>Juan Ornelas</a:t>
            </a:r>
            <a:br>
              <a:rPr lang="en-US" sz="2800" dirty="0"/>
            </a:br>
            <a:r>
              <a:rPr lang="en-US" sz="2800" dirty="0" err="1"/>
              <a:t>Comisionado</a:t>
            </a:r>
            <a:r>
              <a:rPr lang="en-US" sz="2800" dirty="0"/>
              <a:t>, </a:t>
            </a:r>
            <a:r>
              <a:rPr lang="en-US" sz="2800" dirty="0" err="1"/>
              <a:t>precinto</a:t>
            </a:r>
            <a:r>
              <a:rPr lang="en-US" sz="2800" dirty="0"/>
              <a:t>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C679CF-96D0-2B8A-4566-5727B1DF5BE1}"/>
              </a:ext>
            </a:extLst>
          </p:cNvPr>
          <p:cNvSpPr txBox="1"/>
          <p:nvPr/>
        </p:nvSpPr>
        <p:spPr>
          <a:xfrm>
            <a:off x="3097530" y="1251621"/>
            <a:ext cx="60853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Julia Miller</a:t>
            </a:r>
            <a:br>
              <a:rPr lang="en-US" sz="2800" dirty="0"/>
            </a:br>
            <a:r>
              <a:rPr lang="en-US" sz="2800" dirty="0" err="1"/>
              <a:t>Juez</a:t>
            </a:r>
            <a:r>
              <a:rPr lang="en-US" sz="2800" dirty="0"/>
              <a:t> del </a:t>
            </a:r>
            <a:r>
              <a:rPr lang="en-US" sz="2800" dirty="0" err="1"/>
              <a:t>condado</a:t>
            </a:r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80CF1C-BF8C-3610-C949-F3286E8F0285}"/>
              </a:ext>
            </a:extLst>
          </p:cNvPr>
          <p:cNvSpPr txBox="1"/>
          <p:nvPr/>
        </p:nvSpPr>
        <p:spPr>
          <a:xfrm>
            <a:off x="2066544" y="5129325"/>
            <a:ext cx="8147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Carl Squyres</a:t>
            </a:r>
            <a:br>
              <a:rPr lang="en-US" sz="2800" dirty="0"/>
            </a:br>
            <a:r>
              <a:rPr lang="en-US" sz="2800" dirty="0"/>
              <a:t>Sheriff del </a:t>
            </a:r>
            <a:r>
              <a:rPr lang="en-US" sz="2800" dirty="0" err="1"/>
              <a:t>condado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544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F9A40E-9AC1-D23E-4808-48EF654E0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2E0E9C6-F860-7719-07A5-2189DD96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algn="r" defTabSz="893145" rtl="0" eaLnBrk="1" latinLnBrk="0" hangingPunct="1">
              <a:lnSpc>
                <a:spcPct val="100000"/>
              </a:lnSpc>
              <a:spcBef>
                <a:spcPct val="0"/>
              </a:spcBef>
              <a:buClrTx/>
              <a:defRPr lang="en-US" sz="794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4DF4B6E-05A8-4B57-A7B0-A6A2EC04F7BB}" type="slidenum">
              <a:rPr lang="en-US">
                <a:solidFill>
                  <a:prstClr val="white">
                    <a:lumMod val="50000"/>
                  </a:prstClr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20</a:t>
            </a:fld>
            <a:endParaRPr lang="en-US" dirty="0">
              <a:solidFill>
                <a:prstClr val="white">
                  <a:lumMod val="50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8D4E91-6D89-C42E-0969-BC813E647CCE}"/>
              </a:ext>
            </a:extLst>
          </p:cNvPr>
          <p:cNvSpPr txBox="1">
            <a:spLocks/>
          </p:cNvSpPr>
          <p:nvPr/>
        </p:nvSpPr>
        <p:spPr bwMode="gray">
          <a:xfrm>
            <a:off x="1895310" y="370143"/>
            <a:ext cx="8385883" cy="57115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10181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98427"/>
            <a:r>
              <a:rPr lang="es-ES" sz="2118" dirty="0">
                <a:solidFill>
                  <a:srgbClr val="003E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Impacto proyectado para los propietarios de viviendas</a:t>
            </a:r>
          </a:p>
          <a:p>
            <a:pPr defTabSz="898427"/>
            <a:r>
              <a:rPr lang="en-US" sz="1588" i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1588" i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Bono de 3,9 millones de dólares</a:t>
            </a:r>
            <a:endParaRPr lang="en-US" sz="1588" i="1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AD5CD9-F411-1B4D-1D88-545C09A7D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3589" y="1748118"/>
            <a:ext cx="7439503" cy="363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7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95506" y="336176"/>
            <a:ext cx="7793092" cy="571151"/>
          </a:xfrm>
        </p:spPr>
        <p:txBody>
          <a:bodyPr/>
          <a:lstStyle/>
          <a:p>
            <a:r>
              <a:rPr lang="es-ES" dirty="0">
                <a:solidFill>
                  <a:srgbClr val="003E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Cronograma de las elecciones de bonos de mayo de 2025</a:t>
            </a:r>
            <a:br>
              <a:rPr lang="en-US" dirty="0"/>
            </a:br>
            <a:r>
              <a:rPr lang="en-US" sz="1412" i="1" dirty="0" err="1">
                <a:solidFill>
                  <a:srgbClr val="656A6F"/>
                </a:solidFill>
              </a:rPr>
              <a:t>Sujeta</a:t>
            </a:r>
            <a:r>
              <a:rPr lang="en-US" sz="1412" i="1" dirty="0">
                <a:solidFill>
                  <a:srgbClr val="656A6F"/>
                </a:solidFill>
              </a:rPr>
              <a:t> a </a:t>
            </a:r>
            <a:r>
              <a:rPr lang="en-US" sz="1412" i="1" dirty="0" err="1">
                <a:solidFill>
                  <a:srgbClr val="656A6F"/>
                </a:solidFill>
              </a:rPr>
              <a:t>cambios</a:t>
            </a:r>
            <a:endParaRPr lang="en-US" sz="1412" i="1" dirty="0">
              <a:solidFill>
                <a:srgbClr val="656A6F"/>
              </a:solidFill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829EB3D-AB39-4965-8105-4537952FC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9780" y="6536363"/>
            <a:ext cx="341221" cy="132654"/>
          </a:xfrm>
        </p:spPr>
        <p:txBody>
          <a:bodyPr/>
          <a:lstStyle/>
          <a:p>
            <a:pPr defTabSz="899010"/>
            <a:fld id="{65E8D34D-C18F-4072-82C9-C5818739C48B}" type="slidenum">
              <a:rPr lang="en-US">
                <a:solidFill>
                  <a:srgbClr val="5A5A5A">
                    <a:tint val="75000"/>
                  </a:srgbClr>
                </a:solidFill>
                <a:latin typeface="Franklin Gothic Book"/>
              </a:rPr>
              <a:pPr defTabSz="899010"/>
              <a:t>21</a:t>
            </a:fld>
            <a:endParaRPr lang="en-US" dirty="0">
              <a:solidFill>
                <a:srgbClr val="5A5A5A">
                  <a:tint val="75000"/>
                </a:srgbClr>
              </a:solidFill>
              <a:latin typeface="Franklin Gothic Book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BAB4D39-33D0-75FC-8251-34E3BEC70C97}"/>
              </a:ext>
            </a:extLst>
          </p:cNvPr>
          <p:cNvGraphicFramePr/>
          <p:nvPr/>
        </p:nvGraphicFramePr>
        <p:xfrm>
          <a:off x="2294405" y="3356244"/>
          <a:ext cx="7603191" cy="2896639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2151529">
                  <a:extLst>
                    <a:ext uri="{9D8B030D-6E8A-4147-A177-3AD203B41FA5}">
                      <a16:colId xmlns:a16="http://schemas.microsoft.com/office/drawing/2014/main" val="2644190373"/>
                    </a:ext>
                  </a:extLst>
                </a:gridCol>
                <a:gridCol w="5451662">
                  <a:extLst>
                    <a:ext uri="{9D8B030D-6E8A-4147-A177-3AD203B41FA5}">
                      <a16:colId xmlns:a16="http://schemas.microsoft.com/office/drawing/2014/main" val="2692863879"/>
                    </a:ext>
                  </a:extLst>
                </a:gridCol>
              </a:tblGrid>
              <a:tr h="276068"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dirty="0" err="1">
                          <a:solidFill>
                            <a:schemeClr val="bg1"/>
                          </a:solidFill>
                          <a:effectLst/>
                        </a:rPr>
                        <a:t>Fecha</a:t>
                      </a:r>
                      <a:endParaRPr lang="en-US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45" marR="58445" marT="81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2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 fontAlgn="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Tarea</a:t>
                      </a:r>
                      <a:endParaRPr lang="en-US" sz="1500" b="0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8445" marR="58445" marT="8118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E2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597422"/>
                  </a:ext>
                </a:extLst>
              </a:tr>
              <a:tr h="66981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Viernes 14 de febrero de 2025</a:t>
                      </a:r>
                      <a:endParaRPr lang="en-US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0512" marR="605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Último día para que el órgano de gobierno adopte la Orden que convoca a la Elección de Bonos.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0512" marR="605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6267560"/>
                  </a:ext>
                </a:extLst>
              </a:tr>
              <a:tr h="733033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9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Lunes 21 de abril de 2025</a:t>
                      </a:r>
                      <a:r>
                        <a:rPr lang="en-US" sz="12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0512" marR="605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Primer día de votación anticipada.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0512" marR="605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555088"/>
                  </a:ext>
                </a:extLst>
              </a:tr>
              <a:tr h="690932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Martes 29 de </a:t>
                      </a:r>
                      <a:r>
                        <a:rPr lang="en-US" sz="1200" b="1" kern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abril</a:t>
                      </a:r>
                      <a:r>
                        <a:rPr lang="en-US" sz="12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 2025</a:t>
                      </a:r>
                    </a:p>
                  </a:txBody>
                  <a:tcPr marL="60512" marR="605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Último día para la votación anticipada.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0512" marR="605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496018"/>
                  </a:ext>
                </a:extLst>
              </a:tr>
              <a:tr h="526793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200" b="1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Sábado 3 de mayo de 2025</a:t>
                      </a:r>
                      <a:endParaRPr lang="en-US" sz="1200" b="1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60512" marR="605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Día de </a:t>
                      </a:r>
                      <a:r>
                        <a:rPr lang="en-US" sz="12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elección</a:t>
                      </a:r>
                      <a:r>
                        <a:rPr lang="en-US" sz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</a:txBody>
                  <a:tcPr marL="60512" marR="6051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64375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794FD08E-91B8-25C6-C195-D5ACE76B0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445" y="1210236"/>
            <a:ext cx="7423110" cy="1756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208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95506" y="336176"/>
            <a:ext cx="7793092" cy="571151"/>
          </a:xfrm>
        </p:spPr>
        <p:txBody>
          <a:bodyPr/>
          <a:lstStyle/>
          <a:p>
            <a:r>
              <a:rPr lang="es-ES" dirty="0">
                <a:solidFill>
                  <a:srgbClr val="003E2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Historia de diez años de tasas de interés exentas de impuestos</a:t>
            </a:r>
            <a:br>
              <a:rPr lang="en-US" dirty="0"/>
            </a:br>
            <a:r>
              <a:rPr lang="en-US" sz="1412" i="1" dirty="0" err="1">
                <a:solidFill>
                  <a:srgbClr val="656A6F"/>
                </a:solidFill>
              </a:rPr>
              <a:t>Índice</a:t>
            </a:r>
            <a:r>
              <a:rPr lang="en-US" sz="1412" i="1" dirty="0">
                <a:solidFill>
                  <a:srgbClr val="656A6F"/>
                </a:solidFill>
              </a:rPr>
              <a:t> de 20 </a:t>
            </a:r>
            <a:r>
              <a:rPr lang="en-US" sz="1412" i="1" dirty="0" err="1">
                <a:solidFill>
                  <a:srgbClr val="656A6F"/>
                </a:solidFill>
              </a:rPr>
              <a:t>bonos</a:t>
            </a:r>
            <a:r>
              <a:rPr lang="en-US" sz="1412" i="1" dirty="0">
                <a:solidFill>
                  <a:srgbClr val="656A6F"/>
                </a:solidFill>
              </a:rPr>
              <a:t> G.O. del comprador de </a:t>
            </a:r>
            <a:r>
              <a:rPr lang="en-US" sz="1412" i="1" dirty="0" err="1">
                <a:solidFill>
                  <a:srgbClr val="656A6F"/>
                </a:solidFill>
              </a:rPr>
              <a:t>bonos</a:t>
            </a:r>
            <a:endParaRPr lang="en-US" sz="1412" i="1" dirty="0">
              <a:solidFill>
                <a:srgbClr val="656A6F"/>
              </a:solidFill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2829EB3D-AB39-4965-8105-4537952FC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39780" y="6536363"/>
            <a:ext cx="341221" cy="132654"/>
          </a:xfrm>
        </p:spPr>
        <p:txBody>
          <a:bodyPr/>
          <a:lstStyle/>
          <a:p>
            <a:pPr defTabSz="899010"/>
            <a:fld id="{65E8D34D-C18F-4072-82C9-C5818739C48B}" type="slidenum">
              <a:rPr lang="en-US">
                <a:solidFill>
                  <a:srgbClr val="5A5A5A">
                    <a:tint val="75000"/>
                  </a:srgbClr>
                </a:solidFill>
                <a:latin typeface="Franklin Gothic Book"/>
              </a:rPr>
              <a:pPr defTabSz="899010"/>
              <a:t>22</a:t>
            </a:fld>
            <a:endParaRPr lang="en-US" dirty="0">
              <a:solidFill>
                <a:srgbClr val="5A5A5A">
                  <a:tint val="75000"/>
                </a:srgbClr>
              </a:solidFill>
              <a:latin typeface="Franklin Gothic Book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67B7A4-682D-42B0-8DF9-8CCC9D271328}"/>
              </a:ext>
            </a:extLst>
          </p:cNvPr>
          <p:cNvSpPr txBox="1"/>
          <p:nvPr/>
        </p:nvSpPr>
        <p:spPr>
          <a:xfrm>
            <a:off x="2244602" y="939525"/>
            <a:ext cx="7702797" cy="296107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pPr algn="ctr" defTabSz="899010"/>
            <a:r>
              <a:rPr lang="es-ES" sz="1324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Historial de tasas de interés municipales (en %)</a:t>
            </a:r>
            <a:endParaRPr lang="en-US" sz="1324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06CB01-72B4-655D-0CCE-DB0D934E5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5769" y="1277471"/>
            <a:ext cx="8016780" cy="4941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E87881-2F8C-D8CC-ECEF-23B6FAD37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411941"/>
            <a:ext cx="1512794" cy="58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89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FBAFF-51C5-17C7-2387-FC34C788C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6743974-1959-1E54-E273-D6FB1E0C75DE}"/>
              </a:ext>
            </a:extLst>
          </p:cNvPr>
          <p:cNvSpPr txBox="1"/>
          <p:nvPr/>
        </p:nvSpPr>
        <p:spPr>
          <a:xfrm>
            <a:off x="2139696" y="960120"/>
            <a:ext cx="776642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u="sng" dirty="0"/>
              <a:t>Early Voting begins</a:t>
            </a:r>
            <a:br>
              <a:rPr lang="en-US" sz="6000" dirty="0"/>
            </a:br>
            <a:r>
              <a:rPr lang="en-US" sz="6000" dirty="0"/>
              <a:t>Tuesday, April 22, 2025</a:t>
            </a:r>
          </a:p>
          <a:p>
            <a:pPr algn="ctr"/>
            <a:endParaRPr lang="en-US" sz="6000" dirty="0"/>
          </a:p>
          <a:p>
            <a:pPr algn="ctr"/>
            <a:r>
              <a:rPr lang="en-US" sz="6000" u="sng" dirty="0"/>
              <a:t>Election Day</a:t>
            </a:r>
            <a:br>
              <a:rPr lang="en-US" sz="6000" dirty="0"/>
            </a:br>
            <a:r>
              <a:rPr lang="en-US" sz="6000" dirty="0"/>
              <a:t>Saturday, May 3, 2025</a:t>
            </a:r>
          </a:p>
        </p:txBody>
      </p:sp>
    </p:spTree>
    <p:extLst>
      <p:ext uri="{BB962C8B-B14F-4D97-AF65-F5344CB8AC3E}">
        <p14:creationId xmlns:p14="http://schemas.microsoft.com/office/powerpoint/2010/main" val="281357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B7575D-A9F8-39D0-8BB2-B45AB2BCD5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A1F413-F78B-57D6-E072-65EBADCE4F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6C7C357-5841-CA61-A17F-E07CBC155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125694-4E95-AEBE-3884-3C47FF88A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1A91D1-D005-4AF5-7108-A208B2083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D75D8F-B306-7EE3-02BC-2A3E85C81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79DF15A-08E2-A2E4-AEDB-DEC1319B6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5EFF19-A8BB-153B-ACBB-5856F4932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7200" dirty="0">
                <a:solidFill>
                  <a:srgbClr val="FFFFFF"/>
                </a:solidFill>
              </a:rPr>
              <a:t>Runnels County</a:t>
            </a:r>
            <a:br>
              <a:rPr lang="en-US" sz="7200" dirty="0">
                <a:solidFill>
                  <a:srgbClr val="FFFFFF"/>
                </a:solidFill>
              </a:rPr>
            </a:br>
            <a:r>
              <a:rPr lang="en-US" sz="7200" dirty="0">
                <a:solidFill>
                  <a:srgbClr val="FFFFFF"/>
                </a:solidFill>
              </a:rPr>
              <a:t>Jail Repairs / Bond Election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A08201-D0DF-903E-E6EC-ACF184F7FC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sz="60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2638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ABA50F-3E29-AD88-3C16-91449E30BB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AD68AB-8A4B-557D-C3C0-9C2A92EEC9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EEC9AB-B41D-4B15-26F7-379E5F375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2" y="-22693"/>
            <a:ext cx="12191999" cy="437412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501C21-B0BD-4036-1E78-E85A65FBF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908719" y="-3931841"/>
            <a:ext cx="4374557" cy="12192000"/>
          </a:xfrm>
          <a:prstGeom prst="rect">
            <a:avLst/>
          </a:prstGeom>
          <a:gradFill>
            <a:gsLst>
              <a:gs pos="40000">
                <a:schemeClr val="accent1">
                  <a:alpha val="0"/>
                </a:schemeClr>
              </a:gs>
              <a:gs pos="100000">
                <a:schemeClr val="accent1">
                  <a:lumMod val="75000"/>
                  <a:alpha val="52000"/>
                </a:schemeClr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A205783-CA2B-F4CF-1A04-7A9F1F736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36696" y="-3703868"/>
            <a:ext cx="4374128" cy="11736479"/>
          </a:xfrm>
          <a:prstGeom prst="rect">
            <a:avLst/>
          </a:prstGeom>
          <a:gradFill>
            <a:gsLst>
              <a:gs pos="17000">
                <a:schemeClr val="accent1">
                  <a:alpha val="0"/>
                </a:schemeClr>
              </a:gs>
              <a:gs pos="100000">
                <a:srgbClr val="000000">
                  <a:alpha val="37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DDAA5B-4249-7D8A-26D4-9F321E1203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5" y="-22690"/>
            <a:ext cx="8542485" cy="4374126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25000"/>
                </a:srgb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A3D17A-B8A6-55C6-CEA2-9CC7F5C38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2508972">
            <a:off x="5945431" y="-1032053"/>
            <a:ext cx="4990147" cy="4439131"/>
          </a:xfrm>
          <a:custGeom>
            <a:avLst/>
            <a:gdLst>
              <a:gd name="connsiteX0" fmla="*/ 4990147 w 4990147"/>
              <a:gd name="connsiteY0" fmla="*/ 2229378 h 4439131"/>
              <a:gd name="connsiteX1" fmla="*/ 917384 w 4990147"/>
              <a:gd name="connsiteY1" fmla="*/ 4439131 h 4439131"/>
              <a:gd name="connsiteX2" fmla="*/ 910814 w 4990147"/>
              <a:gd name="connsiteY2" fmla="*/ 4434219 h 4439131"/>
              <a:gd name="connsiteX3" fmla="*/ 0 w 4990147"/>
              <a:gd name="connsiteY3" fmla="*/ 2502877 h 4439131"/>
              <a:gd name="connsiteX4" fmla="*/ 2502877 w 4990147"/>
              <a:gd name="connsiteY4" fmla="*/ 0 h 4439131"/>
              <a:gd name="connsiteX5" fmla="*/ 4954904 w 4990147"/>
              <a:gd name="connsiteY5" fmla="*/ 1998460 h 4439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990147" h="4439131">
                <a:moveTo>
                  <a:pt x="4990147" y="2229378"/>
                </a:moveTo>
                <a:lnTo>
                  <a:pt x="917384" y="4439131"/>
                </a:lnTo>
                <a:lnTo>
                  <a:pt x="910814" y="4434219"/>
                </a:lnTo>
                <a:cubicBezTo>
                  <a:pt x="354557" y="3975154"/>
                  <a:pt x="0" y="3280421"/>
                  <a:pt x="0" y="2502877"/>
                </a:cubicBezTo>
                <a:cubicBezTo>
                  <a:pt x="0" y="1120576"/>
                  <a:pt x="1120576" y="0"/>
                  <a:pt x="2502877" y="0"/>
                </a:cubicBezTo>
                <a:cubicBezTo>
                  <a:pt x="3712390" y="0"/>
                  <a:pt x="4721520" y="857941"/>
                  <a:pt x="4954904" y="199846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22000"/>
                </a:schemeClr>
              </a:gs>
              <a:gs pos="87000">
                <a:schemeClr val="accent1">
                  <a:lumMod val="60000"/>
                  <a:lumOff val="40000"/>
                  <a:alpha val="2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3D01B7-EB7A-B5EE-C1B2-E41DEF0CEC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824" y="735106"/>
            <a:ext cx="10053763" cy="2928470"/>
          </a:xfrm>
        </p:spPr>
        <p:txBody>
          <a:bodyPr anchor="b">
            <a:normAutofit fontScale="90000"/>
          </a:bodyPr>
          <a:lstStyle/>
          <a:p>
            <a:pPr algn="l"/>
            <a:r>
              <a:rPr lang="en-US" sz="7200" dirty="0">
                <a:solidFill>
                  <a:srgbClr val="FFFFFF"/>
                </a:solidFill>
              </a:rPr>
              <a:t>Runnels County</a:t>
            </a:r>
            <a:br>
              <a:rPr lang="en-US" sz="7200" dirty="0">
                <a:solidFill>
                  <a:srgbClr val="FFFFFF"/>
                </a:solidFill>
              </a:rPr>
            </a:br>
            <a:r>
              <a:rPr lang="en-US" sz="7200" dirty="0">
                <a:solidFill>
                  <a:srgbClr val="FFFFFF"/>
                </a:solidFill>
              </a:rPr>
              <a:t>Jail Repairs / Bond Election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69D7CC-36F2-4B9B-A286-5A80060E17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0682" y="4870824"/>
            <a:ext cx="10005951" cy="1458258"/>
          </a:xfrm>
        </p:spPr>
        <p:txBody>
          <a:bodyPr anchor="ctr">
            <a:normAutofit/>
          </a:bodyPr>
          <a:lstStyle/>
          <a:p>
            <a:pPr algn="l"/>
            <a:r>
              <a:rPr lang="en-US" sz="4800" dirty="0"/>
              <a:t>Election Day – Saturday, May 3, 2025</a:t>
            </a:r>
          </a:p>
        </p:txBody>
      </p:sp>
    </p:spTree>
    <p:extLst>
      <p:ext uri="{BB962C8B-B14F-4D97-AF65-F5344CB8AC3E}">
        <p14:creationId xmlns:p14="http://schemas.microsoft.com/office/powerpoint/2010/main" val="2307615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847A6-A2AC-0F44-4DD5-F35C54AD87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/>
              <a:t>Arquitectos / </a:t>
            </a:r>
            <a:r>
              <a:rPr lang="en-US" u="sng" dirty="0" err="1"/>
              <a:t>Servicios</a:t>
            </a:r>
            <a:r>
              <a:rPr lang="en-US" u="sng" dirty="0"/>
              <a:t> </a:t>
            </a:r>
            <a:r>
              <a:rPr lang="en-US" u="sng" dirty="0" err="1"/>
              <a:t>financieros</a:t>
            </a:r>
            <a:endParaRPr lang="en-US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214B6-5EED-AEAA-F0B2-72918F8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br>
              <a:rPr lang="en-US" sz="2800" dirty="0"/>
            </a:br>
            <a:r>
              <a:rPr lang="en-US" sz="2800" dirty="0"/>
              <a:t>Kenny Burns – Burns Architecture LLC</a:t>
            </a:r>
          </a:p>
          <a:p>
            <a:pPr marL="0" indent="0" algn="ctr">
              <a:buNone/>
            </a:pPr>
            <a:r>
              <a:rPr lang="en-US" sz="2800" dirty="0"/>
              <a:t>Kye Franke – KFW Architects, AIA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Vince </a:t>
            </a:r>
            <a:r>
              <a:rPr lang="en-US" sz="2800" dirty="0" err="1"/>
              <a:t>Viaille</a:t>
            </a:r>
            <a:r>
              <a:rPr lang="en-US" sz="2800" dirty="0"/>
              <a:t> – Specialized Public Finance Inc.</a:t>
            </a:r>
          </a:p>
          <a:p>
            <a:pPr marL="0" indent="0" algn="ctr">
              <a:buNone/>
            </a:pPr>
            <a:r>
              <a:rPr lang="en-US" sz="2800" dirty="0"/>
              <a:t>Paul Jasin – Specialized Public Finance Inc.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698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04C7-86DC-CE55-B467-E52DC779C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u="sng" dirty="0"/>
              <a:t>¿</a:t>
            </a:r>
            <a:r>
              <a:rPr lang="en-US" sz="4400" u="sng" dirty="0" err="1"/>
              <a:t>Qué</a:t>
            </a:r>
            <a:r>
              <a:rPr lang="en-US" sz="4400" u="sng" dirty="0"/>
              <a:t> </a:t>
            </a:r>
            <a:r>
              <a:rPr lang="en-US" sz="4400" u="sng" dirty="0" err="1"/>
              <a:t>hemos</a:t>
            </a:r>
            <a:r>
              <a:rPr lang="en-US" sz="4400" u="sng" dirty="0"/>
              <a:t> </a:t>
            </a:r>
            <a:r>
              <a:rPr lang="en-US" sz="4400" u="sng" dirty="0" err="1"/>
              <a:t>estado</a:t>
            </a:r>
            <a:r>
              <a:rPr lang="en-US" sz="4400" u="sng" dirty="0"/>
              <a:t> </a:t>
            </a:r>
            <a:r>
              <a:rPr lang="en-US" sz="4400" u="sng" dirty="0" err="1"/>
              <a:t>haciendo</a:t>
            </a:r>
            <a:r>
              <a:rPr lang="en-US" sz="4400" u="sng" dirty="0"/>
              <a:t>?</a:t>
            </a:r>
            <a:br>
              <a:rPr lang="en-US" sz="4400" u="sng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FBA88-B268-A594-FFB6-8DE9A053A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52" y="1335430"/>
            <a:ext cx="10515600" cy="5046515"/>
          </a:xfrm>
        </p:spPr>
        <p:txBody>
          <a:bodyPr>
            <a:normAutofit fontScale="85000" lnSpcReduction="20000"/>
          </a:bodyPr>
          <a:lstStyle/>
          <a:p>
            <a:r>
              <a:rPr lang="es-ES" sz="2400" dirty="0"/>
              <a:t>Noviembre de 2023 - La Comisión de Cárceles cerró la cárcel del condado debido a problemas de moho.</a:t>
            </a:r>
          </a:p>
          <a:p>
            <a:r>
              <a:rPr lang="es-ES" sz="2400" dirty="0"/>
              <a:t>Remediación de moho: solo limpieza. Se compraron deshumidificadores para resolver temporalmente la reaparición de moho.</a:t>
            </a:r>
          </a:p>
          <a:p>
            <a:r>
              <a:rPr lang="es-ES" sz="2400" dirty="0"/>
              <a:t>Se reemplazó una unidad de aire acondicionado (quedan 12 por reemplazar).</a:t>
            </a:r>
          </a:p>
          <a:p>
            <a:r>
              <a:rPr lang="es-ES" sz="2400" dirty="0"/>
              <a:t>Se atendió temporalmente el olor a alcantarillado. Aún hay problemas con las tuberías de hierro fundido y cobre dentro de las paredes.</a:t>
            </a:r>
          </a:p>
          <a:p>
            <a:r>
              <a:rPr lang="es-ES" sz="2400" dirty="0"/>
              <a:t>Se reemplazaron las cámaras por motivos de seguridad, pero aún se necesitan cámaras adicionales.</a:t>
            </a:r>
          </a:p>
          <a:p>
            <a:r>
              <a:rPr lang="es-ES" sz="2400" dirty="0"/>
              <a:t>Se reemplazaron el generador y los interruptores de transferencia.</a:t>
            </a:r>
          </a:p>
          <a:p>
            <a:r>
              <a:rPr lang="es-ES" sz="2400" dirty="0"/>
              <a:t>Actualmente se está reemplazando el exterior debido a la entrada de agua por daños causados ​​por el granizo.</a:t>
            </a:r>
          </a:p>
          <a:p>
            <a:r>
              <a:rPr lang="es-ES" sz="2400" dirty="0"/>
              <a:t>Se actualizó el tablero de control (solo la electrónica) para todas las puertas de las celdas y los intercomunicadores en cada celda. Es necesario reparar las puertas.</a:t>
            </a:r>
          </a:p>
          <a:p>
            <a:r>
              <a:rPr lang="es-ES" sz="2400" dirty="0"/>
              <a:t>Se compró una camioneta de transporte. Se contrató a un empleado de mantenimiento a tiempo completo.</a:t>
            </a:r>
          </a:p>
          <a:p>
            <a:r>
              <a:rPr lang="es-ES" sz="2400" dirty="0"/>
              <a:t>Se gastaron $1,119,992 en reparaciones desde 2022.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81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761139-BEA1-E8CF-16EF-991409A3A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2E22CA2-9969-026C-2E69-3568EC11C010}"/>
              </a:ext>
            </a:extLst>
          </p:cNvPr>
          <p:cNvSpPr txBox="1"/>
          <p:nvPr/>
        </p:nvSpPr>
        <p:spPr>
          <a:xfrm>
            <a:off x="627507" y="337947"/>
            <a:ext cx="11376961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u="sng" dirty="0"/>
              <a:t>Reparaciones en la cárcel del condado de </a:t>
            </a:r>
          </a:p>
          <a:p>
            <a:r>
              <a:rPr lang="es-ES" sz="4800" u="sng" dirty="0" err="1"/>
              <a:t>Runnels</a:t>
            </a:r>
            <a:r>
              <a:rPr lang="es-ES" sz="4800" u="sng" dirty="0"/>
              <a:t> continúan</a:t>
            </a:r>
          </a:p>
          <a:p>
            <a:r>
              <a:rPr lang="es-ES" sz="2400" i="1" dirty="0"/>
              <a:t>La siguiente es una lista parcial de algunos de los trabajos </a:t>
            </a:r>
          </a:p>
          <a:p>
            <a:r>
              <a:rPr lang="es-ES" sz="2400" i="1" dirty="0"/>
              <a:t>que pueden realizarse en relación con el proyecto financiado.</a:t>
            </a:r>
            <a:endParaRPr lang="en-US" sz="2800" i="1" dirty="0"/>
          </a:p>
          <a:p>
            <a:r>
              <a:rPr lang="en-US" sz="2800" dirty="0">
                <a:sym typeface="Wingdings" panose="05000000000000000000" pitchFamily="2" charset="2"/>
              </a:rPr>
              <a:t> </a:t>
            </a:r>
            <a:r>
              <a:rPr lang="pt-BR" sz="2800" dirty="0">
                <a:sym typeface="Wingdings" panose="05000000000000000000" pitchFamily="2" charset="2"/>
              </a:rPr>
              <a:t>Sistema de alarma contra incendios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</a:t>
            </a:r>
            <a:r>
              <a:rPr lang="es-ES" sz="2800" dirty="0">
                <a:sym typeface="Wingdings" panose="05000000000000000000" pitchFamily="2" charset="2"/>
              </a:rPr>
              <a:t>Mejoras en el alcantarillado de agua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</a:t>
            </a:r>
            <a:r>
              <a:rPr lang="en-US" sz="2800" dirty="0" err="1">
                <a:sym typeface="Wingdings" panose="05000000000000000000" pitchFamily="2" charset="2"/>
              </a:rPr>
              <a:t>Termostatos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HVAC y </a:t>
            </a:r>
            <a:r>
              <a:rPr lang="en-US" sz="2800" dirty="0" err="1">
                <a:sym typeface="Wingdings" panose="05000000000000000000" pitchFamily="2" charset="2"/>
              </a:rPr>
              <a:t>deshumidificadores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</a:t>
            </a:r>
            <a:r>
              <a:rPr lang="en-US" sz="2800" dirty="0" err="1">
                <a:sym typeface="Wingdings" panose="05000000000000000000" pitchFamily="2" charset="2"/>
              </a:rPr>
              <a:t>Iluminación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Puertas de la </a:t>
            </a:r>
            <a:r>
              <a:rPr lang="en-US" sz="2800" dirty="0" err="1">
                <a:sym typeface="Wingdings" panose="05000000000000000000" pitchFamily="2" charset="2"/>
              </a:rPr>
              <a:t>cárcel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</a:t>
            </a:r>
            <a:r>
              <a:rPr lang="es-ES" sz="2800" dirty="0">
                <a:sym typeface="Wingdings" panose="05000000000000000000" pitchFamily="2" charset="2"/>
              </a:rPr>
              <a:t>Baño de entrada actualizado para que sea accesible </a:t>
            </a:r>
          </a:p>
          <a:p>
            <a:r>
              <a:rPr lang="es-ES" sz="2800" dirty="0">
                <a:sym typeface="Wingdings" panose="05000000000000000000" pitchFamily="2" charset="2"/>
              </a:rPr>
              <a:t>    para personas con discapacidades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</a:t>
            </a:r>
            <a:r>
              <a:rPr lang="en-US" sz="2800" dirty="0" err="1">
                <a:sym typeface="Wingdings" panose="05000000000000000000" pitchFamily="2" charset="2"/>
              </a:rPr>
              <a:t>Seguridad</a:t>
            </a:r>
            <a:r>
              <a:rPr lang="en-US" sz="2800" dirty="0">
                <a:sym typeface="Wingdings" panose="05000000000000000000" pitchFamily="2" charset="2"/>
              </a:rPr>
              <a:t>: </a:t>
            </a:r>
            <a:r>
              <a:rPr lang="en-US" sz="2800" dirty="0" err="1">
                <a:sym typeface="Wingdings" panose="05000000000000000000" pitchFamily="2" charset="2"/>
              </a:rPr>
              <a:t>cámaras</a:t>
            </a:r>
            <a:br>
              <a:rPr lang="en-US" sz="2800" dirty="0">
                <a:sym typeface="Wingdings" panose="05000000000000000000" pitchFamily="2" charset="2"/>
              </a:rPr>
            </a:br>
            <a:r>
              <a:rPr lang="en-US" sz="2800" dirty="0">
                <a:sym typeface="Wingdings" panose="05000000000000000000" pitchFamily="2" charset="2"/>
              </a:rPr>
              <a:t> </a:t>
            </a:r>
            <a:r>
              <a:rPr lang="en-US" sz="2800" dirty="0" err="1">
                <a:sym typeface="Wingdings" panose="05000000000000000000" pitchFamily="2" charset="2"/>
              </a:rPr>
              <a:t>Seguridad</a:t>
            </a:r>
            <a:r>
              <a:rPr lang="en-US" sz="2800" dirty="0">
                <a:sym typeface="Wingdings" panose="05000000000000000000" pitchFamily="2" charset="2"/>
              </a:rPr>
              <a:t>: </a:t>
            </a:r>
            <a:r>
              <a:rPr lang="en-US" sz="2800" dirty="0" err="1">
                <a:sym typeface="Wingdings" panose="05000000000000000000" pitchFamily="2" charset="2"/>
              </a:rPr>
              <a:t>perímetro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14998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grey board with different switches&#10;&#10;AI-generated content may be incorrect.">
            <a:extLst>
              <a:ext uri="{FF2B5EF4-FFF2-40B4-BE49-F238E27FC236}">
                <a16:creationId xmlns:a16="http://schemas.microsoft.com/office/drawing/2014/main" id="{A3C5020E-03FD-EA36-FB23-5F5AAB05B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42882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EC08AC-CF80-D2E5-5C6A-F18321DFC522}"/>
              </a:ext>
            </a:extLst>
          </p:cNvPr>
          <p:cNvSpPr txBox="1"/>
          <p:nvPr/>
        </p:nvSpPr>
        <p:spPr>
          <a:xfrm>
            <a:off x="253996" y="428017"/>
            <a:ext cx="41915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u="sng" dirty="0"/>
              <a:t>PANEL DE CONTROL para sistemas de climatización y extinción de incendios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136462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74B77-8E0D-4D70-76F4-70DA5E1CD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523FE6-3B38-DD98-5E0E-FC4DD0F17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3319" y="265078"/>
            <a:ext cx="8492248" cy="63691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B91063-3E91-A26F-0D61-BA69E4048B23}"/>
              </a:ext>
            </a:extLst>
          </p:cNvPr>
          <p:cNvSpPr txBox="1"/>
          <p:nvPr/>
        </p:nvSpPr>
        <p:spPr>
          <a:xfrm>
            <a:off x="253994" y="428017"/>
            <a:ext cx="33187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/>
              <a:t>PUERTAS CORREDERAS</a:t>
            </a:r>
            <a:endParaRPr lang="en-US" sz="3200" u="sng" dirty="0"/>
          </a:p>
        </p:txBody>
      </p:sp>
    </p:spTree>
    <p:extLst>
      <p:ext uri="{BB962C8B-B14F-4D97-AF65-F5344CB8AC3E}">
        <p14:creationId xmlns:p14="http://schemas.microsoft.com/office/powerpoint/2010/main" val="32217149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216F3-4FF8-554E-14C0-6777A3BB8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61D23A-783D-DE30-D683-4B2F468753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42882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507872D-D470-0EAA-A3D0-DDB89CC738FD}"/>
              </a:ext>
            </a:extLst>
          </p:cNvPr>
          <p:cNvSpPr txBox="1"/>
          <p:nvPr/>
        </p:nvSpPr>
        <p:spPr>
          <a:xfrm>
            <a:off x="253996" y="428017"/>
            <a:ext cx="41915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PUERTA DE LA CELDA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 err="1"/>
              <a:t>Seguridad</a:t>
            </a:r>
            <a:r>
              <a:rPr lang="en-US" sz="3200" dirty="0"/>
              <a:t>/</a:t>
            </a:r>
            <a:r>
              <a:rPr lang="en-US" sz="3200" dirty="0" err="1"/>
              <a:t>protección</a:t>
            </a:r>
            <a:r>
              <a:rPr lang="en-US" sz="3200" dirty="0"/>
              <a:t> </a:t>
            </a:r>
            <a:r>
              <a:rPr lang="en-US" sz="3200" dirty="0" err="1"/>
              <a:t>inadecuada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9878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75C5A2-7D11-1A7B-1586-9EE02800C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5A3E5-C632-B7A5-DF32-6D94E71FF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4242882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685C49-252B-44D1-8691-E8413C412E2E}"/>
              </a:ext>
            </a:extLst>
          </p:cNvPr>
          <p:cNvSpPr txBox="1"/>
          <p:nvPr/>
        </p:nvSpPr>
        <p:spPr>
          <a:xfrm>
            <a:off x="253996" y="428017"/>
            <a:ext cx="40253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PUERTA DE LA CELDA</a:t>
            </a:r>
            <a:br>
              <a:rPr lang="en-US" sz="3200" dirty="0"/>
            </a:br>
            <a:r>
              <a:rPr lang="en-US" sz="3200" dirty="0"/>
              <a:t>(</a:t>
            </a:r>
            <a:r>
              <a:rPr lang="en-US" sz="3200" dirty="0" err="1"/>
              <a:t>mecanismo</a:t>
            </a:r>
            <a:r>
              <a:rPr lang="en-US" sz="3200" dirty="0"/>
              <a:t> de </a:t>
            </a:r>
            <a:r>
              <a:rPr lang="en-US" sz="3200" dirty="0" err="1"/>
              <a:t>bloqueo</a:t>
            </a:r>
            <a:r>
              <a:rPr lang="en-US" sz="3200" dirty="0"/>
              <a:t>)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 err="1"/>
              <a:t>Seguridad</a:t>
            </a:r>
            <a:r>
              <a:rPr lang="en-US" sz="3200" dirty="0"/>
              <a:t>/</a:t>
            </a:r>
            <a:r>
              <a:rPr lang="en-US" sz="3200" dirty="0" err="1"/>
              <a:t>protección</a:t>
            </a:r>
            <a:r>
              <a:rPr lang="en-US" sz="3200" dirty="0"/>
              <a:t> </a:t>
            </a:r>
            <a:r>
              <a:rPr lang="en-US" sz="3200" dirty="0" err="1"/>
              <a:t>inadecuada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1267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Presentation Template">
  <a:themeElements>
    <a:clrScheme name="Davenport">
      <a:dk1>
        <a:srgbClr val="5A5A5A"/>
      </a:dk1>
      <a:lt1>
        <a:sysClr val="window" lastClr="FFFFFF"/>
      </a:lt1>
      <a:dk2>
        <a:srgbClr val="ABAEB1"/>
      </a:dk2>
      <a:lt2>
        <a:srgbClr val="F1F2F3"/>
      </a:lt2>
      <a:accent1>
        <a:srgbClr val="006325"/>
      </a:accent1>
      <a:accent2>
        <a:srgbClr val="8DC63F"/>
      </a:accent2>
      <a:accent3>
        <a:srgbClr val="725D32"/>
      </a:accent3>
      <a:accent4>
        <a:srgbClr val="C7A239"/>
      </a:accent4>
      <a:accent5>
        <a:srgbClr val="054695"/>
      </a:accent5>
      <a:accent6>
        <a:srgbClr val="1F8BE5"/>
      </a:accent6>
      <a:hlink>
        <a:srgbClr val="054695"/>
      </a:hlink>
      <a:folHlink>
        <a:srgbClr val="DC6B16"/>
      </a:folHlink>
    </a:clrScheme>
    <a:fontScheme name="Davenport">
      <a:majorFont>
        <a:latin typeface="Georgia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lIns="54000" tIns="54000" rIns="54000" bIns="54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Red 100%">
      <a:srgbClr val="A13817"/>
    </a:custClr>
    <a:custClr name="Orange 100%">
      <a:srgbClr val="D26C20"/>
    </a:custClr>
    <a:custClr name="Gold 100%">
      <a:srgbClr val="E3BB13"/>
    </a:custClr>
    <a:custClr name="Olive 100%">
      <a:srgbClr val="C1C521"/>
    </a:custClr>
    <a:custClr name="Green 70%">
      <a:srgbClr val="4D9267"/>
    </a:custClr>
    <a:custClr name="Lime 70">
      <a:srgbClr val="AFD779"/>
    </a:custClr>
    <a:custClr name="Amber 70%">
      <a:srgbClr val="9D8E70"/>
    </a:custClr>
    <a:custClr name="Bronze 70%">
      <a:srgbClr val="D8BE75"/>
    </a:custClr>
    <a:custClr name="Blue 70%">
      <a:srgbClr val="507EB5"/>
    </a:custClr>
    <a:custClr name="Azur 70%">
      <a:srgbClr val="63AEED"/>
    </a:custClr>
    <a:custClr name="Red 40%">
      <a:srgbClr val="D09B8B"/>
    </a:custClr>
    <a:custClr name="Orange 40%">
      <a:srgbClr val="E8B58F"/>
    </a:custClr>
    <a:custClr name="Yellow 40%">
      <a:srgbClr val="F1DD89"/>
    </a:custClr>
    <a:custClr name="Olive 40%">
      <a:srgbClr val="E0E290"/>
    </a:custClr>
    <a:custClr name="Green 40%">
      <a:srgbClr val="99C1A8"/>
    </a:custClr>
    <a:custClr name="Lime 40%">
      <a:srgbClr val="D1E8B2"/>
    </a:custClr>
    <a:custClr name="Amber 40%">
      <a:srgbClr val="C7BEAD"/>
    </a:custClr>
    <a:custClr name="Bronze 40%">
      <a:srgbClr val="E9DAB0"/>
    </a:custClr>
    <a:custClr name="Blue 40%">
      <a:srgbClr val="9BB5D5"/>
    </a:custClr>
    <a:custClr name="Azur 40%">
      <a:srgbClr val="A5D1F5"/>
    </a:custClr>
  </a:custClr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4222</TotalTime>
  <Words>870</Words>
  <Application>Microsoft Office PowerPoint</Application>
  <PresentationFormat>Widescreen</PresentationFormat>
  <Paragraphs>115</Paragraphs>
  <Slides>25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Franklin Gothic Book</vt:lpstr>
      <vt:lpstr>Georgia</vt:lpstr>
      <vt:lpstr>Times New Roman</vt:lpstr>
      <vt:lpstr>Univers Condensed</vt:lpstr>
      <vt:lpstr>Wingdings</vt:lpstr>
      <vt:lpstr>Wingdings 2</vt:lpstr>
      <vt:lpstr>Office Theme</vt:lpstr>
      <vt:lpstr>Presentation Template</vt:lpstr>
      <vt:lpstr>1_Office Theme</vt:lpstr>
      <vt:lpstr>Reunión del ayuntamiento del condado de Runnels</vt:lpstr>
      <vt:lpstr>PowerPoint Presentation</vt:lpstr>
      <vt:lpstr>Arquitectos / Servicios financieros</vt:lpstr>
      <vt:lpstr>¿Qué hemos estado haciendo?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RESUMEN FINANCIERO</vt:lpstr>
      <vt:lpstr>PowerPoint Presentation</vt:lpstr>
      <vt:lpstr>PowerPoint Presentation</vt:lpstr>
      <vt:lpstr>PowerPoint Presentation</vt:lpstr>
      <vt:lpstr>PowerPoint Presentation</vt:lpstr>
      <vt:lpstr>Cronograma de las elecciones de bonos de mayo de 2025 Sujeta a cambios</vt:lpstr>
      <vt:lpstr>Historia de diez años de tasas de interés exentas de impuestos Índice de 20 bonos G.O. del comprador de bonos</vt:lpstr>
      <vt:lpstr>PowerPoint Presentation</vt:lpstr>
      <vt:lpstr>Runnels County Jail Repairs / Bond Election</vt:lpstr>
      <vt:lpstr>Runnels County Jail Repairs / Bond Election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Julia Miller</dc:creator>
  <cp:lastModifiedBy>Julia Miller</cp:lastModifiedBy>
  <cp:revision>32</cp:revision>
  <dcterms:created xsi:type="dcterms:W3CDTF">2025-04-11T21:14:41Z</dcterms:created>
  <dcterms:modified xsi:type="dcterms:W3CDTF">2025-04-16T18:07:48Z</dcterms:modified>
</cp:coreProperties>
</file>